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153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055C46D-78E9-4491-ADC8-73D158EDD5F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4C3218-5B94-44A0-9B0F-4B234E5CB039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24EDBAE-FCE6-4038-AD53-20E89C8E19C0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8E2BAB9-6D4E-4349-B188-3C130A7EBCFA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B950467-EB00-48C1-829F-D514B8CBBBE9}" type="slidenum">
              <a:t>‹#›</a:t>
            </a:fld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881806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111DE46-DC18-4A4F-8AC0-E031C6F333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86F3BD7-4FD6-4F5B-AD22-1EC195C41CD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zxx-none"/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:a16="http://schemas.microsoft.com/office/drawing/2014/main" id="{C7EFFF29-1E82-482A-B7D7-7FAEC01E0B2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rtl="0" hangingPunct="0">
              <a:buNone/>
              <a:tabLst/>
              <a:defRPr lang="zx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zx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554B54-E93F-4450-8456-A08FE900C326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rtl="0" hangingPunct="0">
              <a:buNone/>
              <a:tabLst/>
              <a:defRPr lang="zx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zx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E4A523-7534-4277-9F36-CE4C0BBE425B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lvl="0" rtl="0" hangingPunct="0">
              <a:buNone/>
              <a:tabLst/>
              <a:defRPr lang="zx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zx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6299F1-685E-4EED-B49E-C3EEFD75039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lvl="0" algn="r" rtl="0" hangingPunct="0">
              <a:buNone/>
              <a:tabLst/>
              <a:defRPr lang="zx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B0D00290-0CA3-4F0F-9763-294438587D50}" type="slidenum">
              <a:t>‹#›</a:t>
            </a:fld>
            <a:endParaRPr lang="zxx-none"/>
          </a:p>
        </p:txBody>
      </p:sp>
    </p:spTree>
    <p:extLst>
      <p:ext uri="{BB962C8B-B14F-4D97-AF65-F5344CB8AC3E}">
        <p14:creationId xmlns:p14="http://schemas.microsoft.com/office/powerpoint/2010/main" val="642490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zx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42539D-7609-444F-B4F7-A00D94E2AF0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445721B-71D2-452D-9C62-037BE5276ABB}" type="slidenum">
              <a:t>1</a:t>
            </a:fld>
            <a:endParaRPr lang="zxx-none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CBFE35F-F1C4-4342-BEC2-C63250FCA08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23B312B-52B3-4EEC-A449-66AF286106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zxx-non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32F51B-E36D-4C97-8CA5-F60C468BDA9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DAF72114-FCF0-42D5-96DC-475E378360E9}" type="slidenum">
              <a:t>10</a:t>
            </a:fld>
            <a:endParaRPr lang="zxx-none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0BCF88D-BD21-4FE6-BF67-629502D3324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29137A7-3A6D-4881-8646-B5632C21644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xx-non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1DD85-AB38-4842-83B5-B9A67FC0D7E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4B776C6-A170-488D-922C-8742ACA77AE2}" type="slidenum">
              <a:t>11</a:t>
            </a:fld>
            <a:endParaRPr lang="zxx-none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D1B9B4E-81F6-46A4-8C01-162E241AC27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E907538-CC24-4B17-95AD-60B6C92AA17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xx-non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326F33-E8DE-44A6-A579-ABB069D84AC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4EF7ED8-C439-4FC8-85CF-831BB635FC93}" type="slidenum">
              <a:t>12</a:t>
            </a:fld>
            <a:endParaRPr lang="zxx-none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8B09AC4-A049-46E9-9057-CDAEDD73D04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6EC1632-A746-4F73-A242-53A499E1683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xx-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D06638-DE56-42D1-890F-30A5BAA46E4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CB60F156-97A6-43D2-A9D0-534BD00B2476}" type="slidenum">
              <a:t>13</a:t>
            </a:fld>
            <a:endParaRPr lang="zxx-none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9944AA3-E09B-4468-9B34-8EECB5AECFC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7099711-E98A-4A11-B7EF-3373527DBF3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xx-non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702A11-D6A0-4D42-A2E8-C04FA9DEED0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2A0AED21-D7E4-4AE0-A1D2-2F560B467215}" type="slidenum">
              <a:t>14</a:t>
            </a:fld>
            <a:endParaRPr lang="zxx-none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EF989B7-30C7-4472-9CA3-4916AD048EF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734054B-58F3-48A4-8778-3B261418EB3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xx-non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E9836C-25F3-4BE8-A88A-7D1BCAE0EFD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7DD55B9F-2461-4388-BECC-C35CEA97E829}" type="slidenum">
              <a:t>15</a:t>
            </a:fld>
            <a:endParaRPr lang="zxx-none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7401BAD-3D0B-4B7D-B5F6-6D945BFFA75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DBAC054-1E14-4786-8F02-9EAECC9F305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xx-non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9AA9C2-1C02-44A8-853B-8268841394A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3427353-5A17-4B22-BBA8-BFC9218B31A9}" type="slidenum">
              <a:t>16</a:t>
            </a:fld>
            <a:endParaRPr lang="zxx-none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871494E-C8E3-438D-8222-7C1DFBCB314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1A09805-FCF3-4FA8-B051-B7FE9F57CD1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xx-non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DA4137-21E1-4657-AF3E-E70F0FC359B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D78BE7A-A24A-42F0-9608-FB09145A5749}" type="slidenum">
              <a:t>17</a:t>
            </a:fld>
            <a:endParaRPr lang="zxx-none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BED9190-BF63-412F-B8CC-CF23FCBC566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649DC0C-063A-432D-876E-511966DDB9B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xx-non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A2677E-E9F5-46FA-B277-B52A233873B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479582BF-B12F-4595-A167-5EB185D93760}" type="slidenum">
              <a:t>18</a:t>
            </a:fld>
            <a:endParaRPr lang="zxx-none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DC30FDD-6B2C-4CCF-9DBD-C1A719A9554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4629063-FCAF-47E3-9260-9225A5F62D1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xx-non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A1EF4E-A83E-4269-96E8-453F358F4CE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F08DCF2A-F435-4A6D-8BFE-248628DB8692}" type="slidenum">
              <a:t>19</a:t>
            </a:fld>
            <a:endParaRPr lang="zxx-none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D5636D6-5407-4790-A331-B53D2700E53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4A6F79F-0EB9-430F-A0E5-A65DC5E6EF3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x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795F8-9529-4876-9168-65016879FB0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F0B2F23B-F7C2-411A-90B3-6C5F4741439E}" type="slidenum">
              <a:t>2</a:t>
            </a:fld>
            <a:endParaRPr lang="zxx-none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729948C-B965-44B0-9A47-622DC7EC2F8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A828F39-BC02-4529-9A0D-C7FB4369E91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xx-non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4FD1EC-0390-4D89-9BC6-DCFAF9F0BFB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268DAAC-586D-4246-8633-42FA9A6DEF6D}" type="slidenum">
              <a:t>20</a:t>
            </a:fld>
            <a:endParaRPr lang="zxx-none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E031D9E-53CB-4132-86ED-D5E7E8913B6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1BA497A-ED9E-47B6-B451-5D0AC497D6D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x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65ACBF-C5A3-48B2-B606-0229D90C8BE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8A22BBD-1075-4391-B1B0-C551C099BDBB}" type="slidenum">
              <a:t>3</a:t>
            </a:fld>
            <a:endParaRPr lang="zxx-none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319992A-9B09-44A5-906F-CB2958F86BC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50E163E-07E6-412F-AC28-11E3BF29D99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xx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1E251E-68DD-452D-8699-997C516381D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26CDA354-B411-46EA-ADAD-2A0BE3B01CFF}" type="slidenum">
              <a:t>4</a:t>
            </a:fld>
            <a:endParaRPr lang="zxx-none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3F961CB-7473-4D40-9972-EDE983C57E8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AAE6609-7814-45FB-8307-87F40C20466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xx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A79A13-5DDF-45D8-99AE-CFF9A3A17FC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9448E39-5F96-4B1D-AD0E-F54EA0FBECDD}" type="slidenum">
              <a:t>5</a:t>
            </a:fld>
            <a:endParaRPr lang="zxx-none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A41F126-A57D-4DA5-9F90-A6DD8018F36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29F630E-2502-45A6-A1B8-30B21B9129A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xx-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50EF87-38AB-412E-95B8-7CFED7E9552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0A1CA92-4B89-4ABA-9ADC-C15D0FC8791F}" type="slidenum">
              <a:t>6</a:t>
            </a:fld>
            <a:endParaRPr lang="zxx-none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483AED1-67CB-45FF-9C5D-21453972FC2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2AA6BF6-98D8-4BED-99A7-7F1177248D8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xx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11D11B-BC86-4AD7-A139-41F2AEA76DF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62417895-C800-4A5F-B168-FCC6C16EA0BF}" type="slidenum">
              <a:t>7</a:t>
            </a:fld>
            <a:endParaRPr lang="zxx-none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BA13D45-F443-467B-BE15-AD940DE9375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151FF90-E4B4-4627-98E1-E613819A0C2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xx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69F9ED-D0D8-425A-B85D-8BB95849718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BF67A971-39D0-4E84-89B9-3A9542A4C67D}" type="slidenum">
              <a:t>8</a:t>
            </a:fld>
            <a:endParaRPr lang="zxx-none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085C337-9706-4832-ABB6-D07EAD82AFD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34686D5-9272-4F43-8C81-3A81945F523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xx-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A05408-17CC-4443-8A3D-D78925908F1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399B0AD-F633-4B29-B2FC-5B20CCAC058D}" type="slidenum">
              <a:t>9</a:t>
            </a:fld>
            <a:endParaRPr lang="zxx-none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8B57B9A-93D7-4043-9019-B9E08D301EB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D995A92-079A-4DE2-A814-BD96C8D81A4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x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88E0B-DE34-46E6-AA50-83BAA2F28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BDA6EA-4D4F-4F28-A510-2AD378D8D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22037A-349E-4011-ABB0-FF2ED76DF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x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45A3E2-14B8-417C-9144-21B1A91B4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x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288B61-5B0B-495A-873C-EE0F139C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D1D4768-6143-45D7-8A5B-D725C8098E8F}" type="slidenum">
              <a:t>‹#›</a:t>
            </a:fld>
            <a:endParaRPr lang="zxx-none"/>
          </a:p>
        </p:txBody>
      </p:sp>
    </p:spTree>
    <p:extLst>
      <p:ext uri="{BB962C8B-B14F-4D97-AF65-F5344CB8AC3E}">
        <p14:creationId xmlns:p14="http://schemas.microsoft.com/office/powerpoint/2010/main" val="410917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9F9FD1-3404-40B0-8E27-D02BDA357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264671-C94B-4363-99E1-3274A5AC0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DC87C1-E90A-41CE-A627-40024A8BB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x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559CE8-2936-4E24-8DD7-DDB5CF0B6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x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0A2608-FA73-4A89-B367-9DAD4D62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AC069B8-2D42-48D1-816D-71DDE9426475}" type="slidenum">
              <a:t>‹#›</a:t>
            </a:fld>
            <a:endParaRPr lang="zxx-none"/>
          </a:p>
        </p:txBody>
      </p:sp>
    </p:spTree>
    <p:extLst>
      <p:ext uri="{BB962C8B-B14F-4D97-AF65-F5344CB8AC3E}">
        <p14:creationId xmlns:p14="http://schemas.microsoft.com/office/powerpoint/2010/main" val="373483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66EB8CB-21D0-4ECD-8E56-35F829A407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53720-741B-4EA6-926B-D6C3720A4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547C3-3BB5-4BB9-8BC1-C9E8F3E8A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x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95767C-F621-4962-852D-27ED4110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x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4E5A29-536F-42F4-B0C6-90AF35D35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DA72617-07A5-45E8-8240-0E6FAE2F9403}" type="slidenum">
              <a:t>‹#›</a:t>
            </a:fld>
            <a:endParaRPr lang="zxx-none"/>
          </a:p>
        </p:txBody>
      </p:sp>
    </p:spTree>
    <p:extLst>
      <p:ext uri="{BB962C8B-B14F-4D97-AF65-F5344CB8AC3E}">
        <p14:creationId xmlns:p14="http://schemas.microsoft.com/office/powerpoint/2010/main" val="1489891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AE33E-9874-42CF-839F-C01BF73B3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21E666-6500-42DB-BB80-426F4B661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ED7E62-84C5-4385-B549-1741A5C4B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x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18E6EE-00FF-4B4E-982E-1106741D6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x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6DDE65-4D31-4F97-A973-8941BE7EE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83AF536-6E19-4CC7-AE68-FE5EDFC3DAC6}" type="slidenum">
              <a:t>‹#›</a:t>
            </a:fld>
            <a:endParaRPr lang="zxx-none"/>
          </a:p>
        </p:txBody>
      </p:sp>
    </p:spTree>
    <p:extLst>
      <p:ext uri="{BB962C8B-B14F-4D97-AF65-F5344CB8AC3E}">
        <p14:creationId xmlns:p14="http://schemas.microsoft.com/office/powerpoint/2010/main" val="2178138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8693BF-209F-4093-93C8-431F42D39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BBB96C-FB0E-4675-8068-E873C53DB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D324EA-3A94-498E-8B04-9B53B8A2A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x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09EFEC-3A3F-4574-B214-AD9E19BCE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x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4392CA-9E50-4092-AEF2-A185D69E2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2FCBA1F-DB5A-4442-B9F3-3981F3F6B1C0}" type="slidenum">
              <a:t>‹#›</a:t>
            </a:fld>
            <a:endParaRPr lang="zxx-none"/>
          </a:p>
        </p:txBody>
      </p:sp>
    </p:spTree>
    <p:extLst>
      <p:ext uri="{BB962C8B-B14F-4D97-AF65-F5344CB8AC3E}">
        <p14:creationId xmlns:p14="http://schemas.microsoft.com/office/powerpoint/2010/main" val="1757625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A00E8-26EA-4204-ACBC-69AE6051C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A99A4A-DF85-43FA-A071-7F6699FA2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B9600A-EBBF-4498-A508-F6DCE9215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59183B-3C11-480F-9B79-D169AAD64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x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8E8127-B81B-4725-87E6-BB31593EE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x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D8BD34-870D-470F-A7A6-A75359A0D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98C0139-D4F6-4264-A69C-3C78A34332FC}" type="slidenum">
              <a:t>‹#›</a:t>
            </a:fld>
            <a:endParaRPr lang="zxx-none"/>
          </a:p>
        </p:txBody>
      </p:sp>
    </p:spTree>
    <p:extLst>
      <p:ext uri="{BB962C8B-B14F-4D97-AF65-F5344CB8AC3E}">
        <p14:creationId xmlns:p14="http://schemas.microsoft.com/office/powerpoint/2010/main" val="3775322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8B42B0-2079-4A46-AAAD-CE321A420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AFDAE4-A77D-4A8C-9A37-C41FA94FE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52D033-A4C5-4758-9030-82E5FB72C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B3ACFB8-AB71-4AC3-B1F2-ABECCBE0D8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237388-A2A8-4E40-9335-676214A79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045FE7B-1EE0-4968-B8AE-79FFA77A4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x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B24E55-17E3-4E78-A9FE-11A279705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x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799F258-28E4-4DF2-BB0A-90C1F672B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AC450F3-FC03-45D3-B276-8D22C66E379C}" type="slidenum">
              <a:t>‹#›</a:t>
            </a:fld>
            <a:endParaRPr lang="zxx-none"/>
          </a:p>
        </p:txBody>
      </p:sp>
    </p:spTree>
    <p:extLst>
      <p:ext uri="{BB962C8B-B14F-4D97-AF65-F5344CB8AC3E}">
        <p14:creationId xmlns:p14="http://schemas.microsoft.com/office/powerpoint/2010/main" val="3998179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3AFBB8-E461-4BA2-A8E6-ED3877F4C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C561321-4700-4A06-A381-87CA153E8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x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473AC8B-2B24-4BDA-A80A-756C532F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x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11B8AF-0DF1-408C-9F69-C38BBA6FF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C73CCD6-B744-490C-B77E-EC4B875E5760}" type="slidenum">
              <a:t>‹#›</a:t>
            </a:fld>
            <a:endParaRPr lang="zxx-none"/>
          </a:p>
        </p:txBody>
      </p:sp>
    </p:spTree>
    <p:extLst>
      <p:ext uri="{BB962C8B-B14F-4D97-AF65-F5344CB8AC3E}">
        <p14:creationId xmlns:p14="http://schemas.microsoft.com/office/powerpoint/2010/main" val="3784632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38F3156-1166-4E06-94B6-3BC6413AA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x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1C451D-C643-433F-8E2C-5BE432B36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x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84DF9CA-83C6-40CF-A000-FD1665AB8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A58FEE0-7B8F-4220-8F21-610EA9DB3D1A}" type="slidenum">
              <a:t>‹#›</a:t>
            </a:fld>
            <a:endParaRPr lang="zxx-none"/>
          </a:p>
        </p:txBody>
      </p:sp>
    </p:spTree>
    <p:extLst>
      <p:ext uri="{BB962C8B-B14F-4D97-AF65-F5344CB8AC3E}">
        <p14:creationId xmlns:p14="http://schemas.microsoft.com/office/powerpoint/2010/main" val="260910439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232F0-7E67-45A8-B504-00118211B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005B2D-EC27-49E5-9373-D02F598EE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84D81D-6BD5-4EF5-9EAC-BEF3388BA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E11A80-D715-4B1B-B091-7FD03F7D1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x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266F33-6283-4058-A362-0BDD509E9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x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54DC2B-9EFA-464A-8BBE-03E4EDC97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DE84DCD-6BFD-4F37-A8D1-E66D3578B2FB}" type="slidenum">
              <a:t>‹#›</a:t>
            </a:fld>
            <a:endParaRPr lang="zxx-none"/>
          </a:p>
        </p:txBody>
      </p:sp>
    </p:spTree>
    <p:extLst>
      <p:ext uri="{BB962C8B-B14F-4D97-AF65-F5344CB8AC3E}">
        <p14:creationId xmlns:p14="http://schemas.microsoft.com/office/powerpoint/2010/main" val="13638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27092-8DD5-43D8-83A6-FF17F0861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C2F1363-5ABB-4F8B-A093-E2A02BE955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9C3F83-6903-4422-AF45-4E3F48B3B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73898E-3E1D-4D46-88F4-55558D0B9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x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3D227E-979A-423E-A280-B17782758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x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C7D758-8198-4DA8-A5AF-62528D8FB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1D6A98-2A3F-4C6C-8B0D-44730ED6E74D}" type="slidenum">
              <a:t>‹#›</a:t>
            </a:fld>
            <a:endParaRPr lang="zxx-none"/>
          </a:p>
        </p:txBody>
      </p:sp>
    </p:spTree>
    <p:extLst>
      <p:ext uri="{BB962C8B-B14F-4D97-AF65-F5344CB8AC3E}">
        <p14:creationId xmlns:p14="http://schemas.microsoft.com/office/powerpoint/2010/main" val="369500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DDC60-49CE-4CA2-B141-220D221D5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zx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534CB2-2584-4718-87B6-E3EA999528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zx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9D40AE-8921-4FB3-8DED-6E143FC4D28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rtl="0" hangingPunct="0">
              <a:buNone/>
              <a:tabLst/>
              <a:defRPr lang="zx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zx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6392BC-5CFC-44FE-A219-53308F27B06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ctr" rtl="0" hangingPunct="0">
              <a:buNone/>
              <a:tabLst/>
              <a:defRPr lang="zx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zx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B5193C-8BE9-4D91-AD23-F41C846BBCD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rtl="0" hangingPunct="0">
              <a:buNone/>
              <a:tabLst/>
              <a:defRPr lang="zx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57BCC956-B6E7-4EC7-8AAD-54485B9BAEAF}" type="slidenum">
              <a:t>‹#›</a:t>
            </a:fld>
            <a:endParaRPr lang="zx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hangingPunct="0">
        <a:tabLst/>
        <a:defRPr lang="zxx-none" sz="4400" b="0" i="0" u="none" strike="noStrike" kern="1200">
          <a:ln>
            <a:noFill/>
          </a:ln>
          <a:latin typeface="Arial" pitchFamily="18"/>
          <a:cs typeface="Tahoma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7"/>
        </a:spcAft>
        <a:tabLst/>
        <a:defRPr lang="zxx-none" sz="3200" b="0" i="0" u="none" strike="noStrike" kern="1200">
          <a:ln>
            <a:noFill/>
          </a:ln>
          <a:latin typeface="Arial" pitchFamily="18"/>
          <a:cs typeface="Tahoma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F7D25-90FA-4420-89DB-EEB05B109A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8360" y="360000"/>
            <a:ext cx="9071640" cy="2880000"/>
          </a:xfrm>
        </p:spPr>
        <p:txBody>
          <a:bodyPr/>
          <a:lstStyle/>
          <a:p>
            <a:pPr lvl="0"/>
            <a:r>
              <a:rPr lang="zxx-none" sz="6000" b="1" dirty="0">
                <a:solidFill>
                  <a:srgbClr val="FFFFFF"/>
                </a:solidFill>
                <a:latin typeface="Times New Roman" pitchFamily="18"/>
              </a:rPr>
              <a:t>Проект</a:t>
            </a:r>
            <a:br>
              <a:rPr lang="zxx-none" sz="6000" b="1" dirty="0">
                <a:solidFill>
                  <a:srgbClr val="FFFFFF"/>
                </a:solidFill>
                <a:latin typeface="Times New Roman" pitchFamily="18"/>
              </a:rPr>
            </a:br>
            <a:r>
              <a:rPr lang="zxx-none" sz="6000" b="1" dirty="0">
                <a:solidFill>
                  <a:srgbClr val="FFFFFF"/>
                </a:solidFill>
                <a:latin typeface="Times New Roman" pitchFamily="18"/>
              </a:rPr>
              <a:t> "Поделись </a:t>
            </a:r>
            <a:r>
              <a:rPr lang="ru-RU" sz="6000" b="1" dirty="0">
                <a:solidFill>
                  <a:srgbClr val="FFFFFF"/>
                </a:solidFill>
                <a:latin typeface="Times New Roman" pitchFamily="18"/>
              </a:rPr>
              <a:t>Д</a:t>
            </a:r>
            <a:r>
              <a:rPr lang="zxx-none" sz="6000" b="1" dirty="0">
                <a:solidFill>
                  <a:srgbClr val="FFFFFF"/>
                </a:solidFill>
                <a:latin typeface="Times New Roman" pitchFamily="18"/>
              </a:rPr>
              <a:t>обротой"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79B89DD-3D45-4765-81FF-33AAB1F4B91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/>
        <p:txBody>
          <a:bodyPr anchor="ctr">
            <a:spAutoFit/>
          </a:bodyPr>
          <a:lstStyle/>
          <a:p>
            <a:pPr lvl="0" algn="ctr"/>
            <a:r>
              <a:rPr lang="zxx-none" sz="4000" b="1" i="1">
                <a:solidFill>
                  <a:srgbClr val="FFFFCC"/>
                </a:solidFill>
                <a:latin typeface="Times New Roman" pitchFamily="18"/>
              </a:rPr>
              <a:t>Духовно-просветительского центра</a:t>
            </a:r>
          </a:p>
          <a:p>
            <a:pPr lvl="0" algn="ctr"/>
            <a:r>
              <a:rPr lang="zxx-none" sz="4000" b="1" i="1">
                <a:solidFill>
                  <a:srgbClr val="FFFFCC"/>
                </a:solidFill>
                <a:latin typeface="Times New Roman" pitchFamily="18"/>
              </a:rPr>
              <a:t> храма Илии пророка</a:t>
            </a:r>
          </a:p>
          <a:p>
            <a:pPr lvl="0" algn="ctr"/>
            <a:r>
              <a:rPr lang="zxx-none" sz="4000" b="1" i="1">
                <a:solidFill>
                  <a:srgbClr val="FFFFCC"/>
                </a:solidFill>
                <a:latin typeface="Times New Roman" pitchFamily="18"/>
              </a:rPr>
              <a:t>Иваново-Вознесенской епархии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B80CB0-CBDB-486B-98CC-2FB7996E9771}"/>
              </a:ext>
            </a:extLst>
          </p:cNvPr>
          <p:cNvSpPr txBox="1"/>
          <p:nvPr/>
        </p:nvSpPr>
        <p:spPr>
          <a:xfrm>
            <a:off x="2700000" y="6480000"/>
            <a:ext cx="5218920" cy="675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lvl="0" algn="ctr" rtl="0" hangingPunct="0">
              <a:buNone/>
              <a:tabLst/>
            </a:pPr>
            <a:r>
              <a:rPr lang="zxx-none" sz="48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prorok-ilia.cerkov.ru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390CAD-98AA-4A9A-82E3-A52482B039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zxx-none" sz="4800">
                <a:solidFill>
                  <a:srgbClr val="FFFFFF"/>
                </a:solidFill>
                <a:latin typeface="Times New Roman" pitchFamily="18"/>
              </a:rPr>
              <a:t>"Дети Божии"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FD008677-80BE-4E6F-9059-D0CC580038DE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52880" y="1440000"/>
            <a:ext cx="5307120" cy="381167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373978-5237-44FE-AC53-FCAB76AE2C62}"/>
              </a:ext>
            </a:extLst>
          </p:cNvPr>
          <p:cNvSpPr txBox="1"/>
          <p:nvPr/>
        </p:nvSpPr>
        <p:spPr>
          <a:xfrm>
            <a:off x="1394982" y="5760000"/>
            <a:ext cx="7470036" cy="91661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Под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наблюдением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ребят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из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воскресной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школы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endParaRPr lang="ru-RU" sz="2800" b="0" i="1" u="none" strike="noStrike" kern="1200" dirty="0">
              <a:ln>
                <a:noFill/>
              </a:ln>
              <a:solidFill>
                <a:srgbClr val="FFFFFF"/>
              </a:solidFill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малыши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катаются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с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горки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,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все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вместе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играют</a:t>
            </a:r>
            <a:endParaRPr lang="de-DE" sz="2800" b="0" i="1" u="none" strike="noStrike" kern="1200" dirty="0">
              <a:ln>
                <a:noFill/>
              </a:ln>
              <a:solidFill>
                <a:srgbClr val="FFFFFF"/>
              </a:solidFill>
              <a:latin typeface="Times New Roman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477D3-4075-4728-A544-8C0F84A1855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0000" y="-360000"/>
            <a:ext cx="9071640" cy="2365920"/>
          </a:xfrm>
        </p:spPr>
        <p:txBody>
          <a:bodyPr/>
          <a:lstStyle/>
          <a:p>
            <a:pPr lvl="0"/>
            <a:br>
              <a:rPr lang="zxx-none" sz="3600" i="1">
                <a:solidFill>
                  <a:srgbClr val="FFFFFF"/>
                </a:solidFill>
                <a:latin typeface="Times New Roman" pitchFamily="18"/>
              </a:rPr>
            </a:br>
            <a:r>
              <a:rPr lang="zxx-none" sz="4800">
                <a:solidFill>
                  <a:srgbClr val="FFFFFF"/>
                </a:solidFill>
                <a:latin typeface="Times New Roman" pitchFamily="18"/>
              </a:rPr>
              <a:t>"Дети Божии"</a:t>
            </a:r>
            <a:br>
              <a:rPr lang="zxx-none" sz="3600" i="1">
                <a:solidFill>
                  <a:srgbClr val="FFFFFF"/>
                </a:solidFill>
                <a:latin typeface="Times New Roman" pitchFamily="18"/>
              </a:rPr>
            </a:br>
            <a:endParaRPr lang="zxx-none" sz="3600" i="1">
              <a:solidFill>
                <a:srgbClr val="FFFFFF"/>
              </a:solidFill>
              <a:latin typeface="Times New Roman" pitchFamily="18"/>
            </a:endParaRP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77AEDF21-369A-4159-8ED7-770C9FCC1BE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40000" y="1310760"/>
            <a:ext cx="7380000" cy="462924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D5795C-9DE7-422B-A114-5C421C60499D}"/>
              </a:ext>
            </a:extLst>
          </p:cNvPr>
          <p:cNvSpPr txBox="1"/>
          <p:nvPr/>
        </p:nvSpPr>
        <p:spPr>
          <a:xfrm>
            <a:off x="1440000" y="6127612"/>
            <a:ext cx="7454879" cy="1185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lvl="0" algn="ctr" rtl="0" hangingPunct="0">
              <a:buNone/>
              <a:tabLst/>
            </a:pPr>
            <a:r>
              <a:rPr lang="zxx-non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Мы установили добрые контакты с социально-реабилитационным центром</a:t>
            </a:r>
            <a:br>
              <a:rPr lang="zxx-non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</a:br>
            <a:r>
              <a:rPr lang="zxx-non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для несовершеннолетних г. Иваново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77D9E-5051-4E68-8897-36A57E61B7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0000" y="0"/>
            <a:ext cx="9071640" cy="1262160"/>
          </a:xfrm>
        </p:spPr>
        <p:txBody>
          <a:bodyPr/>
          <a:lstStyle/>
          <a:p>
            <a:pPr lvl="0"/>
            <a:r>
              <a:rPr lang="zxx-none" sz="4800">
                <a:solidFill>
                  <a:srgbClr val="FFFFFF"/>
                </a:solidFill>
                <a:latin typeface="Times New Roman" pitchFamily="18"/>
              </a:rPr>
              <a:t>"Дети Божии"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12D433-CC9A-4AFF-9031-0439382CDB3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0000" y="5040000"/>
            <a:ext cx="9180000" cy="1974960"/>
          </a:xfrm>
        </p:spPr>
        <p:txBody>
          <a:bodyPr anchor="t"/>
          <a:lstStyle/>
          <a:p>
            <a:pPr lvl="0" algn="ctr">
              <a:spcAft>
                <a:spcPts val="0"/>
              </a:spcAft>
            </a:pPr>
            <a:r>
              <a:rPr lang="zxx-none" sz="2800" i="1">
                <a:solidFill>
                  <a:srgbClr val="FFFFFF"/>
                </a:solidFill>
                <a:latin typeface="Times New Roman" pitchFamily="18"/>
                <a:cs typeface="Times New Roman" pitchFamily="18"/>
              </a:rPr>
              <a:t>Дети центра побывали на нескольких школьных праздниках, участвовали в играх, соревнованиях, мастер-классах, смотрели концерты и получили подарки.</a:t>
            </a:r>
          </a:p>
          <a:p>
            <a:pPr lvl="0" algn="ctr">
              <a:spcAft>
                <a:spcPts val="0"/>
              </a:spcAft>
            </a:pPr>
            <a:r>
              <a:rPr lang="zxx-none" sz="2800" i="1">
                <a:solidFill>
                  <a:srgbClr val="FFFFFF"/>
                </a:solidFill>
                <a:latin typeface="Times New Roman" pitchFamily="18"/>
                <a:cs typeface="Times New Roman" pitchFamily="18"/>
              </a:rPr>
              <a:t>Ученики воскресной школы с большой радостью приняли новых друзей.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22C973DF-945C-4C2E-85C7-5292A702762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40000" y="1124640"/>
            <a:ext cx="5365440" cy="3735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CBB93-0588-4317-9ED8-98AA4EDA507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0000" y="426960"/>
            <a:ext cx="9071640" cy="1913039"/>
          </a:xfrm>
        </p:spPr>
        <p:txBody>
          <a:bodyPr/>
          <a:lstStyle/>
          <a:p>
            <a:pPr lvl="0"/>
            <a:r>
              <a:rPr lang="zxx-none" sz="4800">
                <a:solidFill>
                  <a:srgbClr val="FFFFFF"/>
                </a:solidFill>
                <a:latin typeface="Times New Roman" pitchFamily="18"/>
              </a:rPr>
              <a:t>"Добродея"</a:t>
            </a:r>
            <a:br>
              <a:rPr lang="zxx-none" sz="4800">
                <a:solidFill>
                  <a:srgbClr val="FFFFFF"/>
                </a:solidFill>
                <a:latin typeface="Times New Roman" pitchFamily="18"/>
              </a:rPr>
            </a:br>
            <a:br>
              <a:rPr lang="zxx-none">
                <a:solidFill>
                  <a:srgbClr val="FFFFFF"/>
                </a:solidFill>
                <a:latin typeface="Times New Roman" pitchFamily="18"/>
              </a:rPr>
            </a:br>
            <a:endParaRPr lang="zxx-none">
              <a:solidFill>
                <a:srgbClr val="FFFFFF"/>
              </a:solidFill>
              <a:latin typeface="Times New Roman" pitchFamily="18"/>
            </a:endParaRP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492FA78B-08E6-40F9-B11F-73914A22B5D5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7560" y="1260000"/>
            <a:ext cx="5392440" cy="3780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ED8A53-F7DA-4B5B-8933-19B7DC4BDC93}"/>
              </a:ext>
            </a:extLst>
          </p:cNvPr>
          <p:cNvSpPr txBox="1"/>
          <p:nvPr/>
        </p:nvSpPr>
        <p:spPr>
          <a:xfrm>
            <a:off x="1158480" y="5439960"/>
            <a:ext cx="7841519" cy="1580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lvl="0" algn="ctr" rtl="0" hangingPunct="0">
              <a:buNone/>
              <a:tabLst/>
            </a:pPr>
            <a:r>
              <a:rPr lang="zxx-none" sz="2800" b="0" i="1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Два воскресенья в месяц все желающие (ученики, родители, прихожане храма) мастерят поделки своими руками на дела милосердия и благотворительные ярмарки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9DACD-15AB-4027-B0B3-552A7378C97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0000" y="360000"/>
            <a:ext cx="9071640" cy="2363760"/>
          </a:xfrm>
        </p:spPr>
        <p:txBody>
          <a:bodyPr/>
          <a:lstStyle/>
          <a:p>
            <a:pPr lvl="0"/>
            <a:r>
              <a:rPr lang="zxx-none" sz="4800">
                <a:solidFill>
                  <a:srgbClr val="FFFFFF"/>
                </a:solidFill>
                <a:latin typeface="Times New Roman" pitchFamily="18"/>
              </a:rPr>
              <a:t>Праздник  "Белый цветок"</a:t>
            </a:r>
            <a:br>
              <a:rPr lang="zxx-none" sz="4800">
                <a:solidFill>
                  <a:srgbClr val="FFFFFF"/>
                </a:solidFill>
                <a:latin typeface="Times New Roman" pitchFamily="18"/>
              </a:rPr>
            </a:br>
            <a:br>
              <a:rPr lang="zxx-none" sz="6000">
                <a:solidFill>
                  <a:srgbClr val="FFFFFF"/>
                </a:solidFill>
                <a:latin typeface="Times New Roman" pitchFamily="18"/>
              </a:rPr>
            </a:br>
            <a:endParaRPr lang="zxx-none" sz="6000">
              <a:solidFill>
                <a:srgbClr val="FFFFFF"/>
              </a:solidFill>
              <a:latin typeface="Times New Roman" pitchFamily="18"/>
            </a:endParaRP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72E5A580-26B8-45EB-8D63-C26E9575556A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7560" y="1440000"/>
            <a:ext cx="6652440" cy="498888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17D09E-E91E-4158-930D-680C1D1C9FC9}"/>
              </a:ext>
            </a:extLst>
          </p:cNvPr>
          <p:cNvSpPr txBox="1"/>
          <p:nvPr/>
        </p:nvSpPr>
        <p:spPr>
          <a:xfrm>
            <a:off x="2520000" y="6624360"/>
            <a:ext cx="5129279" cy="395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lvl="0" algn="ctr" rtl="0" hangingPunct="0">
              <a:buNone/>
              <a:tabLst/>
            </a:pPr>
            <a:r>
              <a:rPr lang="zxx-none" sz="2800" b="0" i="1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Торжество Добра и Милосердия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FEA94-60BF-42DD-A0F2-1D25F7B4CA8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8360" y="0"/>
            <a:ext cx="9071640" cy="1262160"/>
          </a:xfrm>
        </p:spPr>
        <p:txBody>
          <a:bodyPr/>
          <a:lstStyle/>
          <a:p>
            <a:pPr lvl="0"/>
            <a:r>
              <a:rPr lang="zxx-none" sz="4800">
                <a:solidFill>
                  <a:srgbClr val="FFFFFF"/>
                </a:solidFill>
                <a:latin typeface="Times New Roman" pitchFamily="18"/>
              </a:rPr>
              <a:t>Праздник  "Белый цветок"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7178C1BD-9047-4BCA-9320-C7AFE258AF73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00" y="1079999"/>
            <a:ext cx="5220000" cy="304595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7CFB23-ACCC-4738-89FB-C60BBA441CBF}"/>
              </a:ext>
            </a:extLst>
          </p:cNvPr>
          <p:cNvSpPr txBox="1"/>
          <p:nvPr/>
        </p:nvSpPr>
        <p:spPr>
          <a:xfrm>
            <a:off x="223024" y="4286397"/>
            <a:ext cx="9634654" cy="256809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20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мая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2017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года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Духовно-просветительский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центр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храма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Илии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пророка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собрал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под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своими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сводами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и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на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площадках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людей</a:t>
            </a:r>
            <a:r>
              <a:rPr lang="ru-RU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,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поистине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неравнодушных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,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желающих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поделиться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своими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умениями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,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талантантами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,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возможностями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с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ближними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,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помня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о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том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,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что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есть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те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,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кто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не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может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при</a:t>
            </a:r>
            <a:r>
              <a:rPr lang="ru-RU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й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ти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на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праздник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и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находится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в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нужде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,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болезни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,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страдании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5F949-2B9A-420F-AF41-69E84FDF37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257400"/>
            <a:ext cx="9071640" cy="1350360"/>
          </a:xfrm>
        </p:spPr>
        <p:txBody>
          <a:bodyPr>
            <a:spAutoFit/>
          </a:bodyPr>
          <a:lstStyle/>
          <a:p>
            <a:pPr lvl="0"/>
            <a:r>
              <a:rPr lang="zxx-none" sz="4800">
                <a:solidFill>
                  <a:srgbClr val="FFFFFF"/>
                </a:solidFill>
                <a:latin typeface="Times New Roman" pitchFamily="18"/>
              </a:rPr>
              <a:t>Праздник  "Белый цветок"</a:t>
            </a:r>
            <a:br>
              <a:rPr lang="zxx-none" sz="4800">
                <a:solidFill>
                  <a:srgbClr val="FFFFFF"/>
                </a:solidFill>
                <a:latin typeface="Times New Roman" pitchFamily="18"/>
              </a:rPr>
            </a:br>
            <a:endParaRPr lang="zxx-none" sz="4800">
              <a:solidFill>
                <a:srgbClr val="FFFFFF"/>
              </a:solidFill>
              <a:latin typeface="Times New Roman" pitchFamily="18"/>
            </a:endParaRP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7BA46123-8290-440F-B1E1-F60F458FFDBD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80000" y="1260000"/>
            <a:ext cx="6120000" cy="3960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8ED8C5-4B09-4716-A4CC-254092DA3232}"/>
              </a:ext>
            </a:extLst>
          </p:cNvPr>
          <p:cNvSpPr txBox="1"/>
          <p:nvPr/>
        </p:nvSpPr>
        <p:spPr>
          <a:xfrm>
            <a:off x="720000" y="5225040"/>
            <a:ext cx="9000000" cy="1974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lvl="0" algn="ctr" rtl="0" hangingPunct="0">
              <a:buNone/>
              <a:tabLst/>
            </a:pPr>
            <a:r>
              <a:rPr lang="zxx-non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Флеш-моб</a:t>
            </a:r>
          </a:p>
          <a:p>
            <a:pPr lvl="0" algn="ctr" rtl="0" hangingPunct="0">
              <a:buNone/>
              <a:tabLst/>
            </a:pPr>
            <a:endParaRPr lang="zxx-none" sz="1200" b="0" i="1" u="none" strike="noStrike" kern="1200" dirty="0">
              <a:ln>
                <a:noFill/>
              </a:ln>
              <a:solidFill>
                <a:srgbClr val="FFFFFF"/>
              </a:solidFill>
              <a:latin typeface="Times New Roman" pitchFamily="18"/>
              <a:ea typeface="Andale Sans UI" pitchFamily="2"/>
              <a:cs typeface="Tahoma" pitchFamily="2"/>
            </a:endParaRPr>
          </a:p>
          <a:p>
            <a:pPr lvl="0" algn="ctr" rtl="0" hangingPunct="0">
              <a:buNone/>
              <a:tabLst/>
            </a:pPr>
            <a:r>
              <a:rPr lang="zxx-non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Цель проведения праздника заключается в том,чтобы привлечь людей к делам милосердия.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BD87B-1CFA-4705-A142-482B90C55B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257400"/>
            <a:ext cx="9071640" cy="1350360"/>
          </a:xfrm>
        </p:spPr>
        <p:txBody>
          <a:bodyPr>
            <a:spAutoFit/>
          </a:bodyPr>
          <a:lstStyle/>
          <a:p>
            <a:pPr lvl="0"/>
            <a:r>
              <a:rPr lang="zxx-none" sz="4800">
                <a:solidFill>
                  <a:srgbClr val="FFFFFF"/>
                </a:solidFill>
                <a:latin typeface="Times New Roman" pitchFamily="18"/>
              </a:rPr>
              <a:t>Праздник  "Белый цветок"</a:t>
            </a:r>
            <a:br>
              <a:rPr lang="zxx-none" sz="4800">
                <a:solidFill>
                  <a:srgbClr val="FFFFFF"/>
                </a:solidFill>
                <a:latin typeface="Times New Roman" pitchFamily="18"/>
              </a:rPr>
            </a:br>
            <a:endParaRPr lang="zxx-none" sz="4800">
              <a:solidFill>
                <a:srgbClr val="FFFFFF"/>
              </a:solidFill>
              <a:latin typeface="Times New Roman" pitchFamily="18"/>
            </a:endParaRP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FEF9C6E5-C3A5-44E8-834E-FB766070E188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000" y="1491119"/>
            <a:ext cx="4680000" cy="300888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EDFF02-CFD9-4948-B9BC-E9B09A164B44}"/>
              </a:ext>
            </a:extLst>
          </p:cNvPr>
          <p:cNvSpPr txBox="1"/>
          <p:nvPr/>
        </p:nvSpPr>
        <p:spPr>
          <a:xfrm>
            <a:off x="180000" y="4860000"/>
            <a:ext cx="5193000" cy="790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lvl="0" algn="ctr" rtl="0" hangingPunct="0">
              <a:buNone/>
              <a:tabLst/>
            </a:pPr>
            <a:r>
              <a:rPr lang="zxx-none" sz="2800" b="0" i="1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Уличные гулянья, игры,</a:t>
            </a:r>
          </a:p>
          <a:p>
            <a:pPr lvl="0" algn="ctr" rtl="0" hangingPunct="0">
              <a:buNone/>
              <a:tabLst/>
            </a:pPr>
            <a:r>
              <a:rPr lang="zxx-none" sz="2800" b="0" i="1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хороводы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EC821C55-9F71-4F77-8C78-B0E466A0150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20000" y="3960000"/>
            <a:ext cx="4680000" cy="30092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91B3BD-3F04-474C-BCD8-ED41CD5F3964}"/>
              </a:ext>
            </a:extLst>
          </p:cNvPr>
          <p:cNvSpPr txBox="1"/>
          <p:nvPr/>
        </p:nvSpPr>
        <p:spPr>
          <a:xfrm>
            <a:off x="6300000" y="2880000"/>
            <a:ext cx="2700000" cy="485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800" b="0" i="1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Мастер-классы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49EBC9-10E2-43CE-A8C5-EAD1115B5B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257400"/>
            <a:ext cx="9071640" cy="1350360"/>
          </a:xfrm>
        </p:spPr>
        <p:txBody>
          <a:bodyPr>
            <a:spAutoFit/>
          </a:bodyPr>
          <a:lstStyle/>
          <a:p>
            <a:pPr lvl="0"/>
            <a:r>
              <a:rPr lang="zxx-none" sz="4800">
                <a:solidFill>
                  <a:srgbClr val="FFFFFF"/>
                </a:solidFill>
                <a:latin typeface="Times New Roman" pitchFamily="18"/>
              </a:rPr>
              <a:t>Праздник  "Белый цветок"</a:t>
            </a:r>
            <a:br>
              <a:rPr lang="zxx-none" sz="4800">
                <a:solidFill>
                  <a:srgbClr val="FFFFFF"/>
                </a:solidFill>
                <a:latin typeface="Times New Roman" pitchFamily="18"/>
              </a:rPr>
            </a:br>
            <a:endParaRPr lang="zxx-none" sz="4800">
              <a:solidFill>
                <a:srgbClr val="FFFFFF"/>
              </a:solidFill>
              <a:latin typeface="Times New Roman" pitchFamily="18"/>
            </a:endParaRP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E0620AF3-34A0-4CA7-BF3A-301B52E8792E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" y="1620000"/>
            <a:ext cx="4680000" cy="300924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8D895A-EEF4-44B5-B494-A0D4ABDEB344}"/>
              </a:ext>
            </a:extLst>
          </p:cNvPr>
          <p:cNvSpPr txBox="1"/>
          <p:nvPr/>
        </p:nvSpPr>
        <p:spPr>
          <a:xfrm>
            <a:off x="1558079" y="5004360"/>
            <a:ext cx="1501920" cy="395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lvl="0" algn="ctr" rtl="0" hangingPunct="0">
              <a:buNone/>
              <a:tabLst/>
            </a:pPr>
            <a:r>
              <a:rPr lang="zxx-none" sz="2800" b="0" i="1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Ярмарки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7E06B929-8F6F-4A2F-9565-2F4C66735D1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40000" y="4140000"/>
            <a:ext cx="4680000" cy="32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529D9E-2079-4DD4-84A0-7F14C1B4DD90}"/>
              </a:ext>
            </a:extLst>
          </p:cNvPr>
          <p:cNvSpPr txBox="1"/>
          <p:nvPr/>
        </p:nvSpPr>
        <p:spPr>
          <a:xfrm>
            <a:off x="5461922" y="3305327"/>
            <a:ext cx="3836156" cy="50374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Концертная программа</a:t>
            </a:r>
            <a:endParaRPr lang="de-DE" sz="2800" b="0" i="1" u="none" strike="noStrike" kern="1200" dirty="0">
              <a:ln>
                <a:noFill/>
              </a:ln>
              <a:solidFill>
                <a:srgbClr val="FFFFFF"/>
              </a:solidFill>
              <a:latin typeface="Times New Roman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7F11E-6022-4200-8DD0-A1436C94729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257400"/>
            <a:ext cx="9071640" cy="1350360"/>
          </a:xfrm>
        </p:spPr>
        <p:txBody>
          <a:bodyPr>
            <a:spAutoFit/>
          </a:bodyPr>
          <a:lstStyle/>
          <a:p>
            <a:pPr lvl="0"/>
            <a:r>
              <a:rPr lang="zxx-none" sz="4800">
                <a:solidFill>
                  <a:srgbClr val="FFFFFF"/>
                </a:solidFill>
                <a:latin typeface="Times New Roman" pitchFamily="18"/>
              </a:rPr>
              <a:t>Праздник  "Белый цветок"</a:t>
            </a:r>
            <a:br>
              <a:rPr lang="zxx-none" sz="4800">
                <a:solidFill>
                  <a:srgbClr val="FFFFFF"/>
                </a:solidFill>
                <a:latin typeface="Times New Roman" pitchFamily="18"/>
              </a:rPr>
            </a:br>
            <a:endParaRPr lang="zxx-none" sz="4800">
              <a:solidFill>
                <a:srgbClr val="FFFFFF"/>
              </a:solidFill>
              <a:latin typeface="Times New Roman" pitchFamily="18"/>
            </a:endParaRP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51BB8015-39F9-4F4D-A15D-4A1A66FEDED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27560" y="1311120"/>
            <a:ext cx="6652440" cy="498888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E7D08F-48DD-482E-8CED-6473C826A52E}"/>
              </a:ext>
            </a:extLst>
          </p:cNvPr>
          <p:cNvSpPr txBox="1"/>
          <p:nvPr/>
        </p:nvSpPr>
        <p:spPr>
          <a:xfrm>
            <a:off x="2520000" y="6029279"/>
            <a:ext cx="5218920" cy="135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lvl="0" algn="ctr" rtl="0" hangingPunct="0">
              <a:buNone/>
              <a:tabLst/>
            </a:pPr>
            <a:r>
              <a:rPr lang="zxx-none" sz="4800" b="0" i="0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iv-belcvet.cerkov.ru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B0E07-FD4D-4AE5-926A-42EEE614CE6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zxx-none" sz="4800" b="1">
                <a:solidFill>
                  <a:srgbClr val="FFFFFF"/>
                </a:solidFill>
                <a:latin typeface="Times New Roman" pitchFamily="18"/>
              </a:rPr>
              <a:t>"Вера без дел мертва"</a:t>
            </a:r>
            <a:r>
              <a:rPr lang="zxx-none" sz="2800" b="1">
                <a:solidFill>
                  <a:srgbClr val="FFFFFF"/>
                </a:solidFill>
                <a:latin typeface="Times New Roman" pitchFamily="18"/>
              </a:rPr>
              <a:t> (Иак. 2:26)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BD4EECE1-B464-4E88-9594-D8A1A490520D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93840" y="1768680"/>
            <a:ext cx="7491240" cy="498924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AD8E5A-7871-4851-82B8-F44A70B2845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0000" y="308072"/>
            <a:ext cx="9071640" cy="2400657"/>
          </a:xfrm>
        </p:spPr>
        <p:txBody>
          <a:bodyPr>
            <a:spAutoFit/>
          </a:bodyPr>
          <a:lstStyle/>
          <a:p>
            <a:pPr lvl="0"/>
            <a:r>
              <a:rPr lang="zxx-none" sz="2800" i="1" dirty="0">
                <a:solidFill>
                  <a:srgbClr val="FFFFFF"/>
                </a:solidFill>
                <a:latin typeface="Times New Roman" pitchFamily="18"/>
              </a:rPr>
              <a:t>В делах милосердия может поучаствовать каждый,</a:t>
            </a:r>
            <a:br>
              <a:rPr lang="zxx-none" sz="3600" i="1" dirty="0">
                <a:solidFill>
                  <a:srgbClr val="FFFFFF"/>
                </a:solidFill>
                <a:latin typeface="Times New Roman" pitchFamily="18"/>
              </a:rPr>
            </a:br>
            <a:r>
              <a:rPr lang="zxx-none" sz="3600" b="1" i="1" dirty="0">
                <a:solidFill>
                  <a:srgbClr val="FFFFFF"/>
                </a:solidFill>
                <a:latin typeface="Times New Roman" pitchFamily="18"/>
              </a:rPr>
              <a:t> отправив смс на номер 4647</a:t>
            </a:r>
            <a:br>
              <a:rPr lang="zxx-none" sz="3600" b="1" i="1" dirty="0">
                <a:solidFill>
                  <a:srgbClr val="FFFFFF"/>
                </a:solidFill>
                <a:latin typeface="Times New Roman" pitchFamily="18"/>
              </a:rPr>
            </a:br>
            <a:r>
              <a:rPr lang="zxx-none" sz="3600" b="1" i="1" dirty="0">
                <a:solidFill>
                  <a:srgbClr val="FFFFFF"/>
                </a:solidFill>
                <a:latin typeface="Times New Roman" pitchFamily="18"/>
              </a:rPr>
              <a:t> со словом </a:t>
            </a:r>
            <a:r>
              <a:rPr lang="zxx-none" sz="3600" b="1" i="1" dirty="0">
                <a:solidFill>
                  <a:srgbClr val="FFFF00"/>
                </a:solidFill>
                <a:latin typeface="Times New Roman" pitchFamily="18"/>
              </a:rPr>
              <a:t>Нужда</a:t>
            </a:r>
            <a:r>
              <a:rPr lang="zxx-none" sz="3600" b="1" i="1" dirty="0">
                <a:solidFill>
                  <a:srgbClr val="FFFFFF"/>
                </a:solidFill>
                <a:latin typeface="Times New Roman" pitchFamily="18"/>
              </a:rPr>
              <a:t> </a:t>
            </a:r>
            <a:br>
              <a:rPr lang="zxx-none" sz="3600" i="1" dirty="0">
                <a:solidFill>
                  <a:srgbClr val="FFFFFF"/>
                </a:solidFill>
                <a:latin typeface="Times New Roman" pitchFamily="18"/>
              </a:rPr>
            </a:br>
            <a:r>
              <a:rPr lang="zxx-none" sz="2800" i="1" dirty="0">
                <a:solidFill>
                  <a:srgbClr val="FFFFFF"/>
                </a:solidFill>
                <a:latin typeface="Times New Roman" pitchFamily="18"/>
              </a:rPr>
              <a:t>(списание в размере 50 руб.) </a:t>
            </a:r>
            <a:br>
              <a:rPr lang="zxx-none" sz="2800" i="1" dirty="0">
                <a:solidFill>
                  <a:srgbClr val="FFFFFF"/>
                </a:solidFill>
                <a:latin typeface="Times New Roman" pitchFamily="18"/>
              </a:rPr>
            </a:br>
            <a:r>
              <a:rPr lang="zxx-none" sz="2800" i="1" dirty="0">
                <a:solidFill>
                  <a:srgbClr val="FFFFFF"/>
                </a:solidFill>
                <a:latin typeface="Times New Roman" pitchFamily="18"/>
              </a:rPr>
              <a:t>Обязательно подтвердит</a:t>
            </a:r>
            <a:r>
              <a:rPr lang="ru-RU" sz="2800" i="1" dirty="0">
                <a:solidFill>
                  <a:srgbClr val="FFFFFF"/>
                </a:solidFill>
                <a:latin typeface="Times New Roman" pitchFamily="18"/>
              </a:rPr>
              <a:t>е</a:t>
            </a:r>
            <a:r>
              <a:rPr lang="zxx-none" sz="2800" i="1" dirty="0">
                <a:solidFill>
                  <a:srgbClr val="FFFFFF"/>
                </a:solidFill>
                <a:latin typeface="Times New Roman" pitchFamily="18"/>
              </a:rPr>
              <a:t> платеж</a:t>
            </a:r>
          </a:p>
        </p:txBody>
      </p:sp>
      <p:pic>
        <p:nvPicPr>
          <p:cNvPr id="7" name="Рисунок 6" descr="Изображение выглядит как человек, мужчина, здание, внеш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0AD7BF2-AA51-41EA-AF58-465ECE5B9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92" y="3043823"/>
            <a:ext cx="6099056" cy="406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01B8F-0B78-4D9B-B2A1-2D801517CE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0000" y="160920"/>
            <a:ext cx="9540000" cy="1639080"/>
          </a:xfrm>
        </p:spPr>
        <p:txBody>
          <a:bodyPr>
            <a:spAutoFit/>
          </a:bodyPr>
          <a:lstStyle/>
          <a:p>
            <a:pPr lvl="0"/>
            <a:r>
              <a:rPr lang="zxx-none" sz="4800">
                <a:solidFill>
                  <a:srgbClr val="FFFFFF"/>
                </a:solidFill>
                <a:latin typeface="Times New Roman" pitchFamily="18"/>
              </a:rPr>
              <a:t>"Я был голоден, </a:t>
            </a:r>
            <a:br>
              <a:rPr lang="zxx-none" sz="4800">
                <a:solidFill>
                  <a:srgbClr val="FFFFFF"/>
                </a:solidFill>
                <a:latin typeface="Times New Roman" pitchFamily="18"/>
              </a:rPr>
            </a:br>
            <a:r>
              <a:rPr lang="zxx-none" sz="4800">
                <a:solidFill>
                  <a:srgbClr val="FFFFFF"/>
                </a:solidFill>
                <a:latin typeface="Times New Roman" pitchFamily="18"/>
              </a:rPr>
              <a:t>и вы накормили Меня"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71F18FC2-D3E2-4D15-A0AA-169F29DC3F5E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0" y="1980000"/>
            <a:ext cx="5940000" cy="4179600"/>
          </a:xfrm>
          <a:ln>
            <a:noFill/>
            <a:tailEnd type="arrow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EC1774-2560-4B2F-AFD8-5195F078BE07}"/>
              </a:ext>
            </a:extLst>
          </p:cNvPr>
          <p:cNvSpPr txBox="1"/>
          <p:nvPr/>
        </p:nvSpPr>
        <p:spPr>
          <a:xfrm>
            <a:off x="1440000" y="6229440"/>
            <a:ext cx="6951960" cy="7905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lvl="0" algn="ctr" rtl="0" hangingPunct="0">
              <a:buNone/>
              <a:tabLst/>
            </a:pPr>
            <a:r>
              <a:rPr lang="zxx-none" sz="2800" b="0" i="1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Помощь бездомным и людям, </a:t>
            </a:r>
            <a:br>
              <a:rPr lang="zxx-none" sz="2800" b="0" i="1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</a:br>
            <a:r>
              <a:rPr lang="zxx-none" sz="2800" b="0" i="1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попавшим в тяжелую жизненную ситуацию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AAB4E3-EAF8-4460-8B18-BE01FC162D4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8360" y="61560"/>
            <a:ext cx="9071640" cy="1918440"/>
          </a:xfrm>
        </p:spPr>
        <p:txBody>
          <a:bodyPr>
            <a:spAutoFit/>
          </a:bodyPr>
          <a:lstStyle/>
          <a:p>
            <a:pPr lvl="0"/>
            <a:r>
              <a:rPr lang="zxx-none" sz="4800">
                <a:solidFill>
                  <a:srgbClr val="FFFFFF"/>
                </a:solidFill>
                <a:latin typeface="Times New Roman" pitchFamily="18"/>
              </a:rPr>
              <a:t>"Я был голоден, </a:t>
            </a:r>
            <a:br>
              <a:rPr lang="zxx-none" sz="4800">
                <a:solidFill>
                  <a:srgbClr val="FFFFFF"/>
                </a:solidFill>
                <a:latin typeface="Times New Roman" pitchFamily="18"/>
              </a:rPr>
            </a:br>
            <a:r>
              <a:rPr lang="zxx-none" sz="4800">
                <a:solidFill>
                  <a:srgbClr val="FFFFFF"/>
                </a:solidFill>
                <a:latin typeface="Times New Roman" pitchFamily="18"/>
              </a:rPr>
              <a:t>и вы накормили Меня"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F2BA08BC-7027-4783-B42F-CDBD68BAE65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40000" y="1980000"/>
            <a:ext cx="558000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E2736F-BB0C-44FD-A46A-CEDAE7D88392}"/>
              </a:ext>
            </a:extLst>
          </p:cNvPr>
          <p:cNvSpPr txBox="1"/>
          <p:nvPr/>
        </p:nvSpPr>
        <p:spPr>
          <a:xfrm>
            <a:off x="1059805" y="5606693"/>
            <a:ext cx="8140390" cy="162463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В </a:t>
            </a:r>
            <a:r>
              <a:rPr lang="de-DE" sz="26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Воскресный</a:t>
            </a:r>
            <a:r>
              <a:rPr lang="de-DE" sz="26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день</a:t>
            </a:r>
            <a:r>
              <a:rPr lang="de-DE" sz="26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мы</a:t>
            </a:r>
            <a:r>
              <a:rPr lang="de-DE" sz="26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чистим</a:t>
            </a:r>
            <a:r>
              <a:rPr lang="de-DE" sz="26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картошку</a:t>
            </a:r>
            <a:r>
              <a:rPr lang="de-DE" sz="26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,</a:t>
            </a:r>
            <a:endParaRPr lang="ru-RU" sz="2600" b="0" i="1" u="none" strike="noStrike" kern="1200" dirty="0">
              <a:ln>
                <a:noFill/>
              </a:ln>
              <a:solidFill>
                <a:srgbClr val="FFFFFF"/>
              </a:solidFill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варим</a:t>
            </a:r>
            <a:r>
              <a:rPr lang="de-DE" sz="26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ее</a:t>
            </a:r>
            <a:r>
              <a:rPr lang="de-DE" sz="26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и </a:t>
            </a:r>
            <a:r>
              <a:rPr lang="de-DE" sz="26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кормим</a:t>
            </a:r>
            <a:r>
              <a:rPr lang="de-DE" sz="26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нуждающихся</a:t>
            </a:r>
            <a:r>
              <a:rPr lang="de-DE" sz="26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endParaRPr lang="ru-RU" sz="2600" b="0" i="1" u="none" strike="noStrike" kern="1200" dirty="0">
              <a:ln>
                <a:noFill/>
              </a:ln>
              <a:solidFill>
                <a:srgbClr val="FFFFFF"/>
              </a:solidFill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в  </a:t>
            </a:r>
            <a:r>
              <a:rPr lang="de-DE" sz="26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благотворительной</a:t>
            </a:r>
            <a:r>
              <a:rPr lang="de-DE" sz="26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столовой</a:t>
            </a:r>
            <a:r>
              <a:rPr lang="de-DE" sz="26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endParaRPr lang="ru-RU" sz="2600" b="0" i="1" u="none" strike="noStrike" kern="1200" dirty="0">
              <a:ln>
                <a:noFill/>
              </a:ln>
              <a:solidFill>
                <a:srgbClr val="FFFFFF"/>
              </a:solidFill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при</a:t>
            </a:r>
            <a:r>
              <a:rPr lang="de-DE" sz="26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храме</a:t>
            </a:r>
            <a:r>
              <a:rPr lang="ru-RU" sz="26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Всех</a:t>
            </a:r>
            <a:r>
              <a:rPr lang="de-DE" sz="26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Святых</a:t>
            </a:r>
            <a:r>
              <a:rPr lang="de-DE" sz="26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г. </a:t>
            </a:r>
            <a:r>
              <a:rPr lang="de-DE" sz="26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Иваново</a:t>
            </a:r>
            <a:endParaRPr lang="de-DE" sz="2600" b="0" i="1" u="none" strike="noStrike" kern="1200" dirty="0">
              <a:ln>
                <a:noFill/>
              </a:ln>
              <a:solidFill>
                <a:srgbClr val="FFFFFF"/>
              </a:solidFill>
              <a:latin typeface="Times New Roman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CBF8E6-BB34-4B87-9A9D-5F9B33AA1DE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173160"/>
            <a:ext cx="9071640" cy="1518840"/>
          </a:xfrm>
        </p:spPr>
        <p:txBody>
          <a:bodyPr>
            <a:spAutoFit/>
          </a:bodyPr>
          <a:lstStyle/>
          <a:p>
            <a:pPr lvl="0"/>
            <a:r>
              <a:rPr lang="zxx-none" sz="4800">
                <a:solidFill>
                  <a:srgbClr val="FFFFFF"/>
                </a:solidFill>
                <a:latin typeface="Times New Roman" pitchFamily="18"/>
              </a:rPr>
              <a:t>"Я был голоден, </a:t>
            </a:r>
            <a:br>
              <a:rPr lang="zxx-none" sz="4800">
                <a:solidFill>
                  <a:srgbClr val="FFFFFF"/>
                </a:solidFill>
                <a:latin typeface="Times New Roman" pitchFamily="18"/>
              </a:rPr>
            </a:br>
            <a:r>
              <a:rPr lang="zxx-none" sz="4800">
                <a:solidFill>
                  <a:srgbClr val="FFFFFF"/>
                </a:solidFill>
                <a:latin typeface="Times New Roman" pitchFamily="18"/>
              </a:rPr>
              <a:t>и вы накормили Меня"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DFFD7C2F-60C0-4F13-8972-A21AEC36BE6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0" y="1768680"/>
            <a:ext cx="6261840" cy="381132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9E935D-78D0-4B01-BFDB-F63F45B96F16}"/>
              </a:ext>
            </a:extLst>
          </p:cNvPr>
          <p:cNvSpPr txBox="1"/>
          <p:nvPr/>
        </p:nvSpPr>
        <p:spPr>
          <a:xfrm>
            <a:off x="1665069" y="5580000"/>
            <a:ext cx="6531701" cy="174235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Благотворительная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столовая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endParaRPr lang="ru-RU" sz="2800" b="0" i="1" u="none" strike="noStrike" kern="1200" dirty="0">
              <a:ln>
                <a:noFill/>
              </a:ln>
              <a:solidFill>
                <a:srgbClr val="FFFFFF"/>
              </a:solidFill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работает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ежедневно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, </a:t>
            </a:r>
            <a:endParaRPr lang="ru-RU" sz="2800" b="0" i="1" u="none" strike="noStrike" kern="1200" dirty="0">
              <a:ln>
                <a:noFill/>
              </a:ln>
              <a:solidFill>
                <a:srgbClr val="FFFFFF"/>
              </a:solidFill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к</a:t>
            </a:r>
            <a:r>
              <a:rPr lang="ru-RU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а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ждый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день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обедом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удается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накормить</a:t>
            </a:r>
            <a:endParaRPr lang="de-DE" sz="2800" b="0" i="1" u="none" strike="noStrike" kern="1200" dirty="0">
              <a:ln>
                <a:noFill/>
              </a:ln>
              <a:solidFill>
                <a:srgbClr val="FFFFFF"/>
              </a:solidFill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3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0-</a:t>
            </a:r>
            <a:r>
              <a:rPr lang="ru-RU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5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0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человек</a:t>
            </a:r>
            <a:endParaRPr lang="de-DE" sz="2800" b="0" i="1" u="none" strike="noStrike" kern="1200" dirty="0">
              <a:ln>
                <a:noFill/>
              </a:ln>
              <a:solidFill>
                <a:srgbClr val="FFFFFF"/>
              </a:solidFill>
              <a:latin typeface="Times New Roman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E87BE9-2FE4-4B37-BE2F-7D2BEA4017D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8360" y="180000"/>
            <a:ext cx="9071640" cy="2899080"/>
          </a:xfrm>
        </p:spPr>
        <p:txBody>
          <a:bodyPr/>
          <a:lstStyle/>
          <a:p>
            <a:pPr lvl="0"/>
            <a:r>
              <a:rPr lang="zxx-none" sz="4800">
                <a:solidFill>
                  <a:srgbClr val="FFFFFF"/>
                </a:solidFill>
                <a:latin typeface="Times New Roman" pitchFamily="18"/>
              </a:rPr>
              <a:t>"Я был болен, </a:t>
            </a:r>
            <a:br>
              <a:rPr lang="zxx-none" sz="4800">
                <a:solidFill>
                  <a:srgbClr val="FFFFFF"/>
                </a:solidFill>
                <a:latin typeface="Times New Roman" pitchFamily="18"/>
              </a:rPr>
            </a:br>
            <a:r>
              <a:rPr lang="zxx-none" sz="4800">
                <a:solidFill>
                  <a:srgbClr val="FFFFFF"/>
                </a:solidFill>
                <a:latin typeface="Times New Roman" pitchFamily="18"/>
              </a:rPr>
              <a:t>и вы посетили Меня"</a:t>
            </a:r>
            <a:br>
              <a:rPr lang="zxx-none" sz="4800">
                <a:solidFill>
                  <a:srgbClr val="FFFFFF"/>
                </a:solidFill>
                <a:latin typeface="Times New Roman" pitchFamily="18"/>
              </a:rPr>
            </a:br>
            <a:br>
              <a:rPr lang="zxx-none" sz="5400">
                <a:solidFill>
                  <a:srgbClr val="FFFFFF"/>
                </a:solidFill>
                <a:latin typeface="Times New Roman" pitchFamily="18"/>
              </a:rPr>
            </a:br>
            <a:endParaRPr lang="zxx-none" sz="5400">
              <a:solidFill>
                <a:srgbClr val="FFFFFF"/>
              </a:solidFill>
              <a:latin typeface="Times New Roman" pitchFamily="1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45871D-FBDE-4988-A84A-C419FED27A0A}"/>
              </a:ext>
            </a:extLst>
          </p:cNvPr>
          <p:cNvSpPr txBox="1"/>
          <p:nvPr/>
        </p:nvSpPr>
        <p:spPr>
          <a:xfrm>
            <a:off x="900000" y="5545440"/>
            <a:ext cx="8460000" cy="1580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lvl="0" algn="ctr" rtl="0" hangingPunct="0">
              <a:buNone/>
              <a:tabLst/>
            </a:pPr>
            <a:r>
              <a:rPr lang="zxx-none" sz="2800" b="0" i="1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Помощь одиноким больным</a:t>
            </a:r>
            <a:br>
              <a:rPr lang="zxx-none" sz="2800" b="0" i="1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</a:br>
            <a:r>
              <a:rPr lang="zxx-none" sz="2800" b="0" i="1" u="none" strike="noStrike" kern="120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в городской больнице №7 г. Иваново, за которыми ухаживают сестры милосердия нашего храма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66BE49BE-4151-4BF2-A3A0-9CA472DEC8F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40000" y="1800000"/>
            <a:ext cx="7020000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BFB4D4-9AC8-4982-9D15-E30897C6CFB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8360" y="134640"/>
            <a:ext cx="9071640" cy="2025359"/>
          </a:xfrm>
        </p:spPr>
        <p:txBody>
          <a:bodyPr/>
          <a:lstStyle/>
          <a:p>
            <a:pPr lvl="0"/>
            <a:r>
              <a:rPr lang="zxx-none" sz="4800">
                <a:solidFill>
                  <a:srgbClr val="FFFFFF"/>
                </a:solidFill>
                <a:latin typeface="Times New Roman" pitchFamily="18"/>
              </a:rPr>
              <a:t>"Я был болен, </a:t>
            </a:r>
            <a:br>
              <a:rPr lang="zxx-none" sz="4800">
                <a:solidFill>
                  <a:srgbClr val="FFFFFF"/>
                </a:solidFill>
                <a:latin typeface="Times New Roman" pitchFamily="18"/>
              </a:rPr>
            </a:br>
            <a:r>
              <a:rPr lang="zxx-none" sz="4800">
                <a:solidFill>
                  <a:srgbClr val="FFFFFF"/>
                </a:solidFill>
                <a:latin typeface="Times New Roman" pitchFamily="18"/>
              </a:rPr>
              <a:t>и вы посетили Меня"</a:t>
            </a:r>
            <a:br>
              <a:rPr lang="zxx-none" sz="4800">
                <a:solidFill>
                  <a:srgbClr val="FFFFFF"/>
                </a:solidFill>
                <a:latin typeface="Times New Roman" pitchFamily="18"/>
              </a:rPr>
            </a:br>
            <a:endParaRPr lang="zxx-none" sz="4800">
              <a:solidFill>
                <a:srgbClr val="FFFFFF"/>
              </a:solidFill>
              <a:latin typeface="Times New Roman" pitchFamily="18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359302-1684-47FC-AD76-129E186FC97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0000" y="5760000"/>
            <a:ext cx="9071640" cy="1185120"/>
          </a:xfrm>
        </p:spPr>
        <p:txBody>
          <a:bodyPr/>
          <a:lstStyle/>
          <a:p>
            <a:pPr lvl="0" algn="ctr"/>
            <a:r>
              <a:rPr lang="zxx-none" sz="2800" i="1">
                <a:solidFill>
                  <a:srgbClr val="FFFFFF"/>
                </a:solidFill>
                <a:latin typeface="Times New Roman" pitchFamily="18"/>
              </a:rPr>
              <a:t>Каждое воскресенье мы печем для одиноких больных людей блины, фаршируем их разными начинками и передаем с сестрами милосердия в больницу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668FF6DB-2209-4378-A0A7-47A1A1632A0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0" y="1800000"/>
            <a:ext cx="5760000" cy="37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A7DB03-77A3-4C29-9C75-9A7D79A94C5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0000" y="336240"/>
            <a:ext cx="9071640" cy="2363760"/>
          </a:xfrm>
        </p:spPr>
        <p:txBody>
          <a:bodyPr/>
          <a:lstStyle/>
          <a:p>
            <a:pPr lvl="0"/>
            <a:r>
              <a:rPr lang="zxx-none" sz="4800">
                <a:solidFill>
                  <a:srgbClr val="FFFFFF"/>
                </a:solidFill>
                <a:latin typeface="Times New Roman" pitchFamily="18"/>
              </a:rPr>
              <a:t>"Дети Божии"</a:t>
            </a:r>
            <a:br>
              <a:rPr lang="zxx-none" sz="4800">
                <a:solidFill>
                  <a:srgbClr val="FFFFFF"/>
                </a:solidFill>
                <a:latin typeface="Times New Roman" pitchFamily="18"/>
              </a:rPr>
            </a:br>
            <a:br>
              <a:rPr lang="zxx-none" sz="6000">
                <a:solidFill>
                  <a:srgbClr val="FFFFFF"/>
                </a:solidFill>
                <a:latin typeface="Times New Roman" pitchFamily="18"/>
              </a:rPr>
            </a:br>
            <a:endParaRPr lang="zxx-none" sz="6000">
              <a:solidFill>
                <a:srgbClr val="FFFFFF"/>
              </a:solidFill>
              <a:latin typeface="Times New Roman" pitchFamily="18"/>
            </a:endParaRP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1298E693-9B60-4C62-9703-53183E4B0DA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14400" y="1260000"/>
            <a:ext cx="6645599" cy="498924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163D80-EB75-45A2-837E-425E2859FB86}"/>
              </a:ext>
            </a:extLst>
          </p:cNvPr>
          <p:cNvSpPr txBox="1"/>
          <p:nvPr/>
        </p:nvSpPr>
        <p:spPr>
          <a:xfrm>
            <a:off x="889379" y="6581335"/>
            <a:ext cx="8495640" cy="395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lvl="0" algn="ctr" rtl="0" hangingPunct="0">
              <a:buNone/>
              <a:tabLst/>
            </a:pPr>
            <a:r>
              <a:rPr lang="zxx-non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Помощь детям, оставшимся без попечения родителей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DC156-64C7-4BFF-9E5B-78CF81F4288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zxx-none" sz="4800">
                <a:solidFill>
                  <a:srgbClr val="FFFFFF"/>
                </a:solidFill>
                <a:latin typeface="Times New Roman" pitchFamily="18"/>
              </a:rPr>
              <a:t>"Дети Божии"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1A710764-EE45-4E28-9EA6-57B78509A591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0" y="1588680"/>
            <a:ext cx="5308559" cy="381132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C59D13-A451-4FDE-BB99-95E4B1B33B00}"/>
              </a:ext>
            </a:extLst>
          </p:cNvPr>
          <p:cNvSpPr txBox="1"/>
          <p:nvPr/>
        </p:nvSpPr>
        <p:spPr>
          <a:xfrm>
            <a:off x="1636495" y="5670790"/>
            <a:ext cx="6806648" cy="13294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/>
            </a:pP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В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субботу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утром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мы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помогаем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младенцам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endParaRPr lang="ru-RU" sz="2800" b="0" i="1" u="none" strike="noStrike" kern="1200" dirty="0">
              <a:ln>
                <a:noFill/>
              </a:ln>
              <a:solidFill>
                <a:srgbClr val="FFFFFF"/>
              </a:solidFill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/>
            </a:pP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совершать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прогулки</a:t>
            </a:r>
            <a:endParaRPr lang="de-DE" sz="2800" b="0" i="1" u="none" strike="noStrike" kern="1200" dirty="0">
              <a:ln>
                <a:noFill/>
              </a:ln>
              <a:solidFill>
                <a:srgbClr val="FFFFFF"/>
              </a:solidFill>
              <a:latin typeface="Times New Roman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/>
            </a:pP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в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Доме</a:t>
            </a:r>
            <a:r>
              <a:rPr lang="de-DE" sz="2800" b="0" i="1" u="none" strike="noStrike" kern="120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1" u="none" strike="noStrike" kern="1200" dirty="0" err="1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ndale Sans UI" pitchFamily="2"/>
                <a:cs typeface="Tahoma" pitchFamily="2"/>
              </a:rPr>
              <a:t>ребенка</a:t>
            </a:r>
            <a:endParaRPr lang="de-DE" sz="2800" b="0" i="1" u="none" strike="noStrike" kern="1200" dirty="0">
              <a:ln>
                <a:noFill/>
              </a:ln>
              <a:solidFill>
                <a:srgbClr val="FFFFFF"/>
              </a:solidFill>
              <a:latin typeface="Times New Roman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382</Words>
  <Application>Microsoft Office PowerPoint</Application>
  <PresentationFormat>Широкоэкранный</PresentationFormat>
  <Paragraphs>76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Andale Sans UI</vt:lpstr>
      <vt:lpstr>Arial</vt:lpstr>
      <vt:lpstr>Calibri</vt:lpstr>
      <vt:lpstr>Tahoma</vt:lpstr>
      <vt:lpstr>Times New Roman</vt:lpstr>
      <vt:lpstr>Default</vt:lpstr>
      <vt:lpstr>Проект  "Поделись Добротой"</vt:lpstr>
      <vt:lpstr>"Вера без дел мертва" (Иак. 2:26)</vt:lpstr>
      <vt:lpstr>"Я был голоден,  и вы накормили Меня"</vt:lpstr>
      <vt:lpstr>"Я был голоден,  и вы накормили Меня"</vt:lpstr>
      <vt:lpstr>"Я был голоден,  и вы накормили Меня"</vt:lpstr>
      <vt:lpstr>"Я был болен,  и вы посетили Меня"  </vt:lpstr>
      <vt:lpstr>"Я был болен,  и вы посетили Меня" </vt:lpstr>
      <vt:lpstr>"Дети Божии"  </vt:lpstr>
      <vt:lpstr>"Дети Божии"</vt:lpstr>
      <vt:lpstr>"Дети Божии"</vt:lpstr>
      <vt:lpstr> "Дети Божии" </vt:lpstr>
      <vt:lpstr>"Дети Божии"</vt:lpstr>
      <vt:lpstr>"Добродея"  </vt:lpstr>
      <vt:lpstr>Праздник  "Белый цветок"  </vt:lpstr>
      <vt:lpstr>Праздник  "Белый цветок"</vt:lpstr>
      <vt:lpstr>Праздник  "Белый цветок" </vt:lpstr>
      <vt:lpstr>Праздник  "Белый цветок" </vt:lpstr>
      <vt:lpstr>Праздник  "Белый цветок" </vt:lpstr>
      <vt:lpstr>Праздник  "Белый цветок" </vt:lpstr>
      <vt:lpstr>В делах милосердия может поучаствовать каждый,  отправив смс на номер 4647  со словом Нужда  (списание в размере 50 руб.)  Обязательно подтвердите платеж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"Поделись Добротой"</dc:title>
  <dc:creator>Vera B</dc:creator>
  <cp:lastModifiedBy>Вера</cp:lastModifiedBy>
  <cp:revision>31</cp:revision>
  <dcterms:created xsi:type="dcterms:W3CDTF">2009-04-16T11:32:32Z</dcterms:created>
  <dcterms:modified xsi:type="dcterms:W3CDTF">2017-08-02T09:48:28Z</dcterms:modified>
</cp:coreProperties>
</file>