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2" r:id="rId5"/>
    <p:sldId id="266" r:id="rId6"/>
    <p:sldId id="267" r:id="rId7"/>
    <p:sldId id="260" r:id="rId8"/>
    <p:sldId id="264" r:id="rId9"/>
    <p:sldId id="265" r:id="rId10"/>
    <p:sldId id="268" r:id="rId11"/>
    <p:sldId id="263" r:id="rId12"/>
    <p:sldId id="269" r:id="rId13"/>
    <p:sldId id="261" r:id="rId14"/>
    <p:sldId id="270" r:id="rId15"/>
    <p:sldId id="271" r:id="rId16"/>
    <p:sldId id="272" r:id="rId17"/>
    <p:sldId id="273" r:id="rId18"/>
    <p:sldId id="274" r:id="rId19"/>
    <p:sldId id="276" r:id="rId20"/>
    <p:sldId id="279" r:id="rId21"/>
    <p:sldId id="280" r:id="rId22"/>
    <p:sldId id="277" r:id="rId23"/>
    <p:sldId id="278" r:id="rId24"/>
    <p:sldId id="284" r:id="rId25"/>
    <p:sldId id="281" r:id="rId26"/>
    <p:sldId id="282" r:id="rId27"/>
    <p:sldId id="283" r:id="rId28"/>
    <p:sldId id="286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846B7-CDA7-4DFF-AD00-C18458659B36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906B-D0BC-4D54-A7AB-9D50DE75E74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846B7-CDA7-4DFF-AD00-C18458659B36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906B-D0BC-4D54-A7AB-9D50DE75E7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846B7-CDA7-4DFF-AD00-C18458659B36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906B-D0BC-4D54-A7AB-9D50DE75E7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846B7-CDA7-4DFF-AD00-C18458659B36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906B-D0BC-4D54-A7AB-9D50DE75E74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846B7-CDA7-4DFF-AD00-C18458659B36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906B-D0BC-4D54-A7AB-9D50DE75E7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846B7-CDA7-4DFF-AD00-C18458659B36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906B-D0BC-4D54-A7AB-9D50DE75E74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846B7-CDA7-4DFF-AD00-C18458659B36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906B-D0BC-4D54-A7AB-9D50DE75E74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846B7-CDA7-4DFF-AD00-C18458659B36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906B-D0BC-4D54-A7AB-9D50DE75E7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846B7-CDA7-4DFF-AD00-C18458659B36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906B-D0BC-4D54-A7AB-9D50DE75E7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846B7-CDA7-4DFF-AD00-C18458659B36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906B-D0BC-4D54-A7AB-9D50DE75E7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846B7-CDA7-4DFF-AD00-C18458659B36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906B-D0BC-4D54-A7AB-9D50DE75E74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60846B7-CDA7-4DFF-AD00-C18458659B36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39906B-D0BC-4D54-A7AB-9D50DE75E74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2" y="116632"/>
            <a:ext cx="8862876" cy="65527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476672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Особенности обучения детей младшего школьного возраста в воскресных школах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2160" y="476672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Воскресная школа Никольского храма с. Ново-Талицы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6211283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Иваново, 01.12.2018 г.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99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5076056" cy="28552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115930"/>
            <a:ext cx="6242440" cy="351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39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78488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ОСОБЕННОСТИ МЛАДШЕГО ШКОЛЬНОГО ВОЗРАСТА (6-10 лет)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632212"/>
              </p:ext>
            </p:extLst>
          </p:nvPr>
        </p:nvGraphicFramePr>
        <p:xfrm>
          <a:off x="755576" y="836712"/>
          <a:ext cx="7992888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222"/>
                <a:gridCol w="1998222"/>
                <a:gridCol w="1998222"/>
                <a:gridCol w="19982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Особенности</a:t>
                      </a:r>
                      <a:r>
                        <a:rPr lang="ru-RU" sz="1200" b="0" baseline="0" dirty="0" smtClean="0"/>
                        <a:t> физического развития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Особенности</a:t>
                      </a:r>
                      <a:r>
                        <a:rPr lang="ru-RU" sz="1200" b="0" baseline="0" dirty="0" smtClean="0"/>
                        <a:t> умственного развития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Особенности социального развития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Особенности эмоционального</a:t>
                      </a:r>
                      <a:r>
                        <a:rPr lang="ru-RU" sz="1200" b="0" baseline="0" dirty="0" smtClean="0"/>
                        <a:t> и духовного развития</a:t>
                      </a:r>
                      <a:endParaRPr lang="ru-RU" sz="1200" b="0" dirty="0"/>
                    </a:p>
                  </a:txBody>
                  <a:tcPr/>
                </a:tc>
              </a:tr>
              <a:tr h="4469472">
                <a:tc>
                  <a:txBody>
                    <a:bodyPr/>
                    <a:lstStyle/>
                    <a:p>
                      <a:pPr marL="228600" indent="-228600" algn="just">
                        <a:buAutoNum type="arabicPeriod"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Растет медленно, небольшие мышцы на руках, еще не до конца скоординированы, но постоянно совершенствуются </a:t>
                      </a:r>
                    </a:p>
                    <a:p>
                      <a:pPr algn="just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Энергия и жизненная сила. Тенденция к преувеличению </a:t>
                      </a:r>
                    </a:p>
                    <a:p>
                      <a:pPr algn="just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Восприимчивость к болезням, сопротивление выше, период инфекционных заболеваний </a:t>
                      </a:r>
                    </a:p>
                    <a:p>
                      <a:pPr algn="just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Высокий уровень активности, отсутствие отдыха </a:t>
                      </a:r>
                    </a:p>
                    <a:p>
                      <a:pPr algn="just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Острота чувств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Широкий диапазон чтения, разнообразные интересы 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Расширение опыта, улучшение способностей и аккуратности, развитие силы разума 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Конкретное и буквальное мышление, начало абстрактного мышления 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Все больше учится контролировать себя, применять самооценку 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Возрастание способности концентрировать внимание (7-15 минут) 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Улучшение памяти, хотя она еще не надежна. Интерес перемещается от настоящего момента и ближайшего окружения к прошлому 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Необычайно разговорчив и все более общителен 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Желание (более энтузиазм, нежели мудрость) и любопытство. Желание учиться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Продолжающийся рост от зависимости к независимости. Способен принимать на себя ответственность 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Подражателен и изобретателен. Хорошо воспринимает драматические сценки 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Легко заводит друзей. Обеспокоен своим статусом в группе 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Легко вызывает симпатии. Высокая чувствительность, непредвиденные случаи в классе 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Желание нравиться и делать все хорошо. Восприимчив к чувствам взрослых. Обижается, когда ему говорят, что делать 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Эмоционально незрел, эгоист, индивидуалист 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Дружелюбен, склонен к совместной работе. Делает все от всего сердца 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Сильное чувство справедливости. Требование собственного права. высокий дух соревнования 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Быстро возбуждается эмоционально и играет 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Беспокойство о правоте т неправоте. Различие черного и белого 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Доверчив, но в то же время </a:t>
                      </a:r>
                      <a:r>
                        <a:rPr lang="ru-RU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неуверен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из-за наличия противоречивых голосов 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Осознание спасения, осознание греха 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Очарован небом и Богом 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Оценка сверхъестественного </a:t>
                      </a:r>
                    </a:p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Растущее желание любви и сохранности</a:t>
                      </a:r>
                      <a:endParaRPr lang="ru-RU" sz="105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809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79208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solidFill>
                  <a:srgbClr val="0070C0"/>
                </a:solidFill>
              </a:rPr>
              <a:t>	Для </a:t>
            </a:r>
            <a:r>
              <a:rPr lang="ru-RU" i="1" dirty="0">
                <a:solidFill>
                  <a:srgbClr val="0070C0"/>
                </a:solidFill>
              </a:rPr>
              <a:t>ребят младшего школьного возраста ведущей деятельностью является учеба. Ребенок должен набрать необходимое количество знаний. Процесс обучения состоит в объяснении или прочитывании материала, и его повторении. Особенно глубокого осмысления материала на этом этапе не требуется, поэтому учителя проверяют, насколько дети запомнили материал и выставляют соответствующие отметки. В этом возрасте такое обучение вполне соответствует возрастной потребности. Поэтому в младшем школьном возрасте дети легко посещают воскресную школу, получают новые знания, которых не дают в школе. И если занятия проводятся не скучно, сильно не ропщут на то, что их заставляют учиться по воскресениям.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1" y="4005064"/>
            <a:ext cx="4740019" cy="266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09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6016668" cy="33843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21" y="3645024"/>
            <a:ext cx="5388091" cy="303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37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7667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solidFill>
                  <a:srgbClr val="0070C0"/>
                </a:solidFill>
              </a:rPr>
              <a:t>	Важной частью образовательного процесса в воскресной школе является художественное  воспитание.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17" y="1628800"/>
            <a:ext cx="6364199" cy="357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89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655042"/>
            <a:ext cx="5460099" cy="30713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5339020" cy="300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87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58350"/>
            <a:ext cx="8284412" cy="46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68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41939"/>
            <a:ext cx="6263404" cy="35231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484784"/>
            <a:ext cx="2900921" cy="51571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404664"/>
            <a:ext cx="620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70C0"/>
                </a:solidFill>
              </a:rPr>
              <a:t>КОНКУРСНЫЕ РАБОТЫ</a:t>
            </a:r>
            <a:endParaRPr lang="ru-RU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8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7667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70C0"/>
                </a:solidFill>
              </a:rPr>
              <a:t>ПОСЛУШАНИЕ В АЛТАРЕ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182" y="909450"/>
            <a:ext cx="2581656" cy="39014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2581656" cy="3901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248" y="5085184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solidFill>
                  <a:srgbClr val="0070C0"/>
                </a:solidFill>
              </a:rPr>
              <a:t>Василий пришел в нашу воскресную школу в школьном возрасте, а сейчас готовится к поступлению в семинарию</a:t>
            </a:r>
            <a:endParaRPr lang="ru-RU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741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7667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70C0"/>
                </a:solidFill>
              </a:rPr>
              <a:t>ПОСЛУШАНИЕ В ХРАМЕ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46004"/>
            <a:ext cx="2100862" cy="3174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861493"/>
            <a:ext cx="2100861" cy="31748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789040"/>
            <a:ext cx="4265700" cy="28226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726" y="974645"/>
            <a:ext cx="3273783" cy="216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83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5976" y="332656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0070C0"/>
                </a:solidFill>
              </a:rPr>
              <a:t>Плод доброго воспитания есть сохранение благодати </a:t>
            </a:r>
            <a:endParaRPr lang="ru-RU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Святого </a:t>
            </a:r>
            <a:r>
              <a:rPr lang="ru-RU" b="1" i="1" dirty="0">
                <a:solidFill>
                  <a:srgbClr val="0070C0"/>
                </a:solidFill>
              </a:rPr>
              <a:t>Крещения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74" y="1628800"/>
            <a:ext cx="7373326" cy="414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13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924944"/>
            <a:ext cx="5580112" cy="36924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463181" cy="295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32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39"/>
            <a:ext cx="5156141" cy="34119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429000"/>
            <a:ext cx="4831255" cy="319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10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7667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70C0"/>
                </a:solidFill>
              </a:rPr>
              <a:t>УБОРКА ТЕРРИТОРИИ ХРАМА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7618950" cy="504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6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0466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70C0"/>
                </a:solidFill>
              </a:rPr>
              <a:t>ВОЛОНТЕРСКАЯ ДЕЯТЕЛЬНОСТЬ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773996"/>
            <a:ext cx="4572000" cy="2571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247" y="3717032"/>
            <a:ext cx="4828028" cy="27157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2" y="2348880"/>
            <a:ext cx="4031620" cy="226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47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54868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70C0"/>
                </a:solidFill>
              </a:rPr>
              <a:t>«БЕЛЫЙ ЦВЕТОК»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52" y="1052736"/>
            <a:ext cx="2581656" cy="39014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18012"/>
            <a:ext cx="4192674" cy="27743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919767"/>
            <a:ext cx="3851920" cy="254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48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6064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70C0"/>
                </a:solidFill>
              </a:rPr>
              <a:t>ТВОРЧЕСКОЕ РАЗВИТИЕ ДЕТЕЙ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52736"/>
            <a:ext cx="633670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16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7900370" cy="44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00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3921900" cy="5229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834" y="231490"/>
            <a:ext cx="4572000" cy="2571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386" y="3140968"/>
            <a:ext cx="4509101" cy="253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75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7917759" cy="528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53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476672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70C0"/>
                </a:solidFill>
              </a:rPr>
              <a:t>УРОКИ ДОМОВОДСТВА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60" y="751203"/>
            <a:ext cx="6391833" cy="3600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860" y="4077072"/>
            <a:ext cx="4474283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88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4266474" cy="5688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4128" y="1556792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«Дети должны быть полезными для своего прихода»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283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81" y="548680"/>
            <a:ext cx="7040782" cy="39604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1880" y="479715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Молебен перед началом учебного года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40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813690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0070C0"/>
                </a:solidFill>
              </a:rPr>
              <a:t>	За последнее десятилетие, отмеченное активным возрождением церковной жизни, воскресные школы в той или иной форме появились в большинстве приходов Русской Православной Церкви. Они вносят значительный вклад в дело </a:t>
            </a:r>
            <a:r>
              <a:rPr lang="ru-RU" sz="2000" i="1" dirty="0" err="1" smtClean="0">
                <a:solidFill>
                  <a:srgbClr val="0070C0"/>
                </a:solidFill>
              </a:rPr>
              <a:t>воцерковления</a:t>
            </a:r>
            <a:r>
              <a:rPr lang="ru-RU" sz="2000" i="1" dirty="0" smtClean="0">
                <a:solidFill>
                  <a:srgbClr val="0070C0"/>
                </a:solidFill>
              </a:rPr>
              <a:t> и религиозного образования детей, причем не только из церковных семей, но и тех, у кого родители далеки от Церкви. Вместе с тем, в процессе осмысления деятельности воскресных школ выясняется, что в работе многих из них существует немало проблем, как организационного, так и методического характера. Результатом недостаточно эффективной работы воскресных школ часто становится формальное образование и поверхностное </a:t>
            </a:r>
            <a:r>
              <a:rPr lang="ru-RU" sz="2000" i="1" dirty="0" err="1" smtClean="0">
                <a:solidFill>
                  <a:srgbClr val="0070C0"/>
                </a:solidFill>
              </a:rPr>
              <a:t>воцерковление</a:t>
            </a:r>
            <a:r>
              <a:rPr lang="ru-RU" sz="2000" i="1" dirty="0" smtClean="0">
                <a:solidFill>
                  <a:srgbClr val="0070C0"/>
                </a:solidFill>
              </a:rPr>
              <a:t> их воспитанников и, как следствие, последующий уход из Церкви многих из них в подростковом и взрослом возрасте. Поэтому в настоящее время актуальна задача усовершенствования методических подходов к образовательной деятельности воскресных школ и их организационной структуры.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70198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04664"/>
            <a:ext cx="75608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solidFill>
                  <a:srgbClr val="0070C0"/>
                </a:solidFill>
              </a:rPr>
              <a:t>	Место </a:t>
            </a:r>
            <a:r>
              <a:rPr lang="ru-RU" i="1" dirty="0">
                <a:solidFill>
                  <a:srgbClr val="0070C0"/>
                </a:solidFill>
              </a:rPr>
              <a:t>воскресных школ в церковной жизни и их внутреннее устройство должны определяться той главной задачей, которая перед ними ставится. Это </a:t>
            </a:r>
            <a:r>
              <a:rPr lang="ru-RU" b="1" i="1" u="sng" dirty="0" err="1">
                <a:solidFill>
                  <a:srgbClr val="0070C0"/>
                </a:solidFill>
              </a:rPr>
              <a:t>воцерковление</a:t>
            </a:r>
            <a:r>
              <a:rPr lang="ru-RU" i="1" dirty="0">
                <a:solidFill>
                  <a:srgbClr val="0070C0"/>
                </a:solidFill>
              </a:rPr>
              <a:t> и </a:t>
            </a:r>
            <a:r>
              <a:rPr lang="ru-RU" b="1" i="1" u="sng" dirty="0">
                <a:solidFill>
                  <a:srgbClr val="0070C0"/>
                </a:solidFill>
              </a:rPr>
              <a:t>церковное воспитание детей</a:t>
            </a:r>
            <a:r>
              <a:rPr lang="ru-RU" i="1" dirty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ru-RU" dirty="0" smtClean="0"/>
              <a:t>	</a:t>
            </a:r>
            <a:r>
              <a:rPr lang="ru-RU" i="1" dirty="0" smtClean="0">
                <a:solidFill>
                  <a:srgbClr val="0070C0"/>
                </a:solidFill>
              </a:rPr>
              <a:t>Существующие </a:t>
            </a:r>
            <a:r>
              <a:rPr lang="ru-RU" i="1" dirty="0">
                <a:solidFill>
                  <a:srgbClr val="0070C0"/>
                </a:solidFill>
              </a:rPr>
              <a:t>воскресные школы конечно же часто решают и другие воспитательные и образовательные задачи, так что ученики этих школ, </a:t>
            </a:r>
            <a:r>
              <a:rPr lang="ru-RU" i="1" dirty="0" err="1">
                <a:solidFill>
                  <a:srgbClr val="0070C0"/>
                </a:solidFill>
              </a:rPr>
              <a:t>воцерковляясь</a:t>
            </a:r>
            <a:r>
              <a:rPr lang="ru-RU" i="1" dirty="0">
                <a:solidFill>
                  <a:srgbClr val="0070C0"/>
                </a:solidFill>
              </a:rPr>
              <a:t>, приобретают ещё и </a:t>
            </a:r>
            <a:r>
              <a:rPr lang="ru-RU" b="1" i="1" u="sng" dirty="0">
                <a:solidFill>
                  <a:srgbClr val="0070C0"/>
                </a:solidFill>
              </a:rPr>
              <a:t>полезные знания и навыки</a:t>
            </a:r>
            <a:r>
              <a:rPr lang="ru-RU" i="1" dirty="0">
                <a:solidFill>
                  <a:srgbClr val="0070C0"/>
                </a:solidFill>
              </a:rPr>
              <a:t>, чему можно только радоваться. Но без </a:t>
            </a:r>
            <a:r>
              <a:rPr lang="ru-RU" i="1" dirty="0" err="1">
                <a:solidFill>
                  <a:srgbClr val="0070C0"/>
                </a:solidFill>
              </a:rPr>
              <a:t>воцерковления</a:t>
            </a:r>
            <a:r>
              <a:rPr lang="ru-RU" i="1" dirty="0">
                <a:solidFill>
                  <a:srgbClr val="0070C0"/>
                </a:solidFill>
              </a:rPr>
              <a:t> даже знание назубок Священной истории и </a:t>
            </a:r>
            <a:r>
              <a:rPr lang="ru-RU" i="1" dirty="0" err="1">
                <a:solidFill>
                  <a:srgbClr val="0070C0"/>
                </a:solidFill>
              </a:rPr>
              <a:t>литургики</a:t>
            </a:r>
            <a:r>
              <a:rPr lang="ru-RU" i="1" dirty="0">
                <a:solidFill>
                  <a:srgbClr val="0070C0"/>
                </a:solidFill>
              </a:rPr>
              <a:t> может быть бесполезным для спасения души и даже вредным. Поэтому задача </a:t>
            </a:r>
            <a:r>
              <a:rPr lang="ru-RU" i="1" dirty="0" err="1">
                <a:solidFill>
                  <a:srgbClr val="0070C0"/>
                </a:solidFill>
              </a:rPr>
              <a:t>воцерковления</a:t>
            </a:r>
            <a:r>
              <a:rPr lang="ru-RU" i="1" dirty="0">
                <a:solidFill>
                  <a:srgbClr val="0070C0"/>
                </a:solidFill>
              </a:rPr>
              <a:t> и церковного воспитания должна рассматриваться как главная, а все остальные — только в соотнесении с ней</a:t>
            </a:r>
            <a:r>
              <a:rPr lang="ru-RU" i="1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	</a:t>
            </a:r>
            <a:r>
              <a:rPr lang="ru-RU" i="1" dirty="0">
                <a:solidFill>
                  <a:srgbClr val="0070C0"/>
                </a:solidFill>
              </a:rPr>
              <a:t>Главное, чтобы дети через </a:t>
            </a:r>
            <a:r>
              <a:rPr lang="ru-RU" i="1" dirty="0" err="1">
                <a:solidFill>
                  <a:srgbClr val="0070C0"/>
                </a:solidFill>
              </a:rPr>
              <a:t>воцерковление</a:t>
            </a:r>
            <a:r>
              <a:rPr lang="ru-RU" i="1" dirty="0">
                <a:solidFill>
                  <a:srgbClr val="0070C0"/>
                </a:solidFill>
              </a:rPr>
              <a:t> и церковное воспитание вживались в церковную общину. Для этого сама воскресная школа должна быть органичной частью приходской общины, а ведущие преподаватели школы — ее активными членами.</a:t>
            </a:r>
          </a:p>
          <a:p>
            <a:pPr algn="just"/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642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4048" y="476672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Перед </a:t>
            </a:r>
            <a:r>
              <a:rPr lang="ru-RU" b="1" i="1" dirty="0">
                <a:solidFill>
                  <a:srgbClr val="0070C0"/>
                </a:solidFill>
              </a:rPr>
              <a:t>каждым возрастом Господь ставит свою задачу.</a:t>
            </a:r>
            <a:r>
              <a:rPr lang="ru-RU" dirty="0"/>
              <a:t>	</a:t>
            </a:r>
          </a:p>
          <a:p>
            <a:pPr algn="ctr"/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386" y="3708857"/>
            <a:ext cx="4992554" cy="2808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10" y="156017"/>
            <a:ext cx="3723878" cy="49651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110" y="5445224"/>
            <a:ext cx="3723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70C0"/>
                </a:solidFill>
              </a:rPr>
              <a:t>Младший школьный возраст — возраст интенсивного интеллектуального развития.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1391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836712"/>
            <a:ext cx="73448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800" i="1" dirty="0" smtClean="0">
              <a:solidFill>
                <a:srgbClr val="0070C0"/>
              </a:solidFill>
            </a:endParaRPr>
          </a:p>
          <a:p>
            <a:pPr algn="just"/>
            <a:r>
              <a:rPr lang="ru-RU" sz="2800" i="1" dirty="0">
                <a:solidFill>
                  <a:srgbClr val="0070C0"/>
                </a:solidFill>
              </a:rPr>
              <a:t>	</a:t>
            </a:r>
            <a:endParaRPr lang="ru-RU" sz="2800" i="1" dirty="0" smtClean="0">
              <a:solidFill>
                <a:srgbClr val="0070C0"/>
              </a:solidFill>
            </a:endParaRPr>
          </a:p>
          <a:p>
            <a:pPr algn="just"/>
            <a:r>
              <a:rPr lang="ru-RU" sz="2800" i="1" dirty="0">
                <a:solidFill>
                  <a:srgbClr val="0070C0"/>
                </a:solidFill>
              </a:rPr>
              <a:t>	</a:t>
            </a:r>
            <a:r>
              <a:rPr lang="ru-RU" sz="2800" i="1" dirty="0" smtClean="0">
                <a:solidFill>
                  <a:srgbClr val="0070C0"/>
                </a:solidFill>
              </a:rPr>
              <a:t>Мир </a:t>
            </a:r>
            <a:r>
              <a:rPr lang="ru-RU" sz="2800" i="1" dirty="0">
                <a:solidFill>
                  <a:srgbClr val="0070C0"/>
                </a:solidFill>
              </a:rPr>
              <a:t>детства, мир удивительный, не всегда понятен нам, взрослым. А понять его необходимо для того, чтобы общаться с самыми важными людьми, нашими детьми, на одном языке. Иначе все попытки наладить контакт не увенчаются успехом.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96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8064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solidFill>
                  <a:srgbClr val="0070C0"/>
                </a:solidFill>
              </a:rPr>
              <a:t>	К </a:t>
            </a:r>
            <a:r>
              <a:rPr lang="ru-RU" i="1" dirty="0">
                <a:solidFill>
                  <a:srgbClr val="0070C0"/>
                </a:solidFill>
              </a:rPr>
              <a:t>занятиям, направленным на </a:t>
            </a:r>
            <a:r>
              <a:rPr lang="ru-RU" i="1" dirty="0" err="1">
                <a:solidFill>
                  <a:srgbClr val="0070C0"/>
                </a:solidFill>
              </a:rPr>
              <a:t>воцерковление</a:t>
            </a:r>
            <a:r>
              <a:rPr lang="ru-RU" i="1" dirty="0">
                <a:solidFill>
                  <a:srgbClr val="0070C0"/>
                </a:solidFill>
              </a:rPr>
              <a:t> детей можно отнести детский хор. Настоятель нашего храма считает, что его эффективность значительно выше, чем у прочих занятий. Недавно у нас появились замечательные педагоги по хору (Вера Георгиевна и Лариса </a:t>
            </a:r>
            <a:r>
              <a:rPr lang="ru-RU" i="1" dirty="0" err="1">
                <a:solidFill>
                  <a:srgbClr val="0070C0"/>
                </a:solidFill>
              </a:rPr>
              <a:t>Кронидовна</a:t>
            </a:r>
            <a:r>
              <a:rPr lang="ru-RU" i="1" dirty="0">
                <a:solidFill>
                  <a:srgbClr val="0070C0"/>
                </a:solidFill>
              </a:rPr>
              <a:t>), которые с творческими подходами справляются с поставленной перед ними задачей. </a:t>
            </a:r>
          </a:p>
          <a:p>
            <a:pPr algn="just"/>
            <a:r>
              <a:rPr lang="ru-RU" i="1" dirty="0">
                <a:solidFill>
                  <a:srgbClr val="0070C0"/>
                </a:solidFill>
              </a:rPr>
              <a:t>Через хор дети естественно привлекаются к литургии. Хор сам является объединяющим делом, требует сравнительно мало средств и обеспечивает подготовку и проведение праздников. В последующем, при определенной подготовке, воспитанники воскресной школы смогут участвовать в богослужении</a:t>
            </a:r>
            <a:r>
              <a:rPr lang="ru-RU" i="1" dirty="0" smtClean="0">
                <a:solidFill>
                  <a:srgbClr val="0070C0"/>
                </a:solidFill>
              </a:rPr>
              <a:t>.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424" y="3688001"/>
            <a:ext cx="537659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5839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727</TotalTime>
  <Words>429</Words>
  <Application>Microsoft Office PowerPoint</Application>
  <PresentationFormat>Экран (4:3)</PresentationFormat>
  <Paragraphs>80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euroset</dc:creator>
  <cp:lastModifiedBy>euroset</cp:lastModifiedBy>
  <cp:revision>25</cp:revision>
  <dcterms:created xsi:type="dcterms:W3CDTF">2018-11-30T18:52:33Z</dcterms:created>
  <dcterms:modified xsi:type="dcterms:W3CDTF">2018-12-01T07:00:25Z</dcterms:modified>
</cp:coreProperties>
</file>